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3" r:id="rId4"/>
    <p:sldId id="260" r:id="rId5"/>
    <p:sldId id="261" r:id="rId6"/>
    <p:sldId id="259"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585"/>
    <a:srgbClr val="C0C0C0"/>
    <a:srgbClr val="F6A2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F93F35-D500-41B0-8F44-C3362739AD93}" v="1" dt="2021-03-23T17:04:26.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F8F93F35-D500-41B0-8F44-C3362739AD93}"/>
    <pc:docChg chg="custSel modMainMaster">
      <pc:chgData name="Sally North" userId="52e2d7fe0a4c5456" providerId="LiveId" clId="{F8F93F35-D500-41B0-8F44-C3362739AD93}" dt="2021-03-23T17:04:26.975" v="1"/>
      <pc:docMkLst>
        <pc:docMk/>
      </pc:docMkLst>
      <pc:sldMasterChg chg="addSp delSp mod">
        <pc:chgData name="Sally North" userId="52e2d7fe0a4c5456" providerId="LiveId" clId="{F8F93F35-D500-41B0-8F44-C3362739AD93}" dt="2021-03-23T17:04:26.975" v="1"/>
        <pc:sldMasterMkLst>
          <pc:docMk/>
          <pc:sldMasterMk cId="154124954" sldId="2147483648"/>
        </pc:sldMasterMkLst>
        <pc:spChg chg="del">
          <ac:chgData name="Sally North" userId="52e2d7fe0a4c5456" providerId="LiveId" clId="{F8F93F35-D500-41B0-8F44-C3362739AD93}" dt="2021-03-23T17:04:25.119" v="0" actId="478"/>
          <ac:spMkLst>
            <pc:docMk/>
            <pc:sldMasterMk cId="154124954" sldId="2147483648"/>
            <ac:spMk id="2" creationId="{0717B12A-6DA1-4676-8B5A-85D50555B593}"/>
          </ac:spMkLst>
        </pc:spChg>
        <pc:spChg chg="del">
          <ac:chgData name="Sally North" userId="52e2d7fe0a4c5456" providerId="LiveId" clId="{F8F93F35-D500-41B0-8F44-C3362739AD93}" dt="2021-03-23T17:04:25.119" v="0" actId="478"/>
          <ac:spMkLst>
            <pc:docMk/>
            <pc:sldMasterMk cId="154124954" sldId="2147483648"/>
            <ac:spMk id="3" creationId="{271E62FB-8E07-46E6-8F8B-04E506D3CA7A}"/>
          </ac:spMkLst>
        </pc:spChg>
        <pc:spChg chg="del">
          <ac:chgData name="Sally North" userId="52e2d7fe0a4c5456" providerId="LiveId" clId="{F8F93F35-D500-41B0-8F44-C3362739AD93}" dt="2021-03-23T17:04:25.119" v="0" actId="478"/>
          <ac:spMkLst>
            <pc:docMk/>
            <pc:sldMasterMk cId="154124954" sldId="2147483648"/>
            <ac:spMk id="4" creationId="{3D891697-C7C2-4C45-9D0B-365663B8966D}"/>
          </ac:spMkLst>
        </pc:spChg>
        <pc:spChg chg="del">
          <ac:chgData name="Sally North" userId="52e2d7fe0a4c5456" providerId="LiveId" clId="{F8F93F35-D500-41B0-8F44-C3362739AD93}" dt="2021-03-23T17:04:25.119" v="0" actId="478"/>
          <ac:spMkLst>
            <pc:docMk/>
            <pc:sldMasterMk cId="154124954" sldId="2147483648"/>
            <ac:spMk id="5" creationId="{EBA70EBE-2D38-4F97-9A6A-4B653C6F360B}"/>
          </ac:spMkLst>
        </pc:spChg>
        <pc:spChg chg="del">
          <ac:chgData name="Sally North" userId="52e2d7fe0a4c5456" providerId="LiveId" clId="{F8F93F35-D500-41B0-8F44-C3362739AD93}" dt="2021-03-23T17:04:25.119" v="0" actId="478"/>
          <ac:spMkLst>
            <pc:docMk/>
            <pc:sldMasterMk cId="154124954" sldId="2147483648"/>
            <ac:spMk id="6" creationId="{43A3C37C-F28A-48E2-998D-A056C41C6FA5}"/>
          </ac:spMkLst>
        </pc:spChg>
        <pc:picChg chg="add">
          <ac:chgData name="Sally North" userId="52e2d7fe0a4c5456" providerId="LiveId" clId="{F8F93F35-D500-41B0-8F44-C3362739AD93}" dt="2021-03-23T17:04:26.975" v="1"/>
          <ac:picMkLst>
            <pc:docMk/>
            <pc:sldMasterMk cId="154124954" sldId="2147483648"/>
            <ac:picMk id="7" creationId="{628DF302-8B34-4275-968B-AD37099C260A}"/>
          </ac:picMkLst>
        </pc:pic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CD5B88-3B65-4ECA-834E-74F007E52C2C}"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F12A94AF-CA18-4C01-A60F-0B0BB5D21D46}">
      <dgm:prSet/>
      <dgm:spPr/>
      <dgm:t>
        <a:bodyPr/>
        <a:lstStyle/>
        <a:p>
          <a:pPr>
            <a:lnSpc>
              <a:spcPct val="100000"/>
            </a:lnSpc>
          </a:pPr>
          <a:r>
            <a:rPr lang="en-US"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DSM Book Festival</a:t>
          </a:r>
          <a:r>
            <a:rPr lang="en-US" dirty="0">
              <a:latin typeface="Arial" panose="020B0604020202020204" pitchFamily="34" charset="0"/>
              <a:cs typeface="Arial" panose="020B0604020202020204" pitchFamily="34" charset="0"/>
            </a:rPr>
            <a:t>, offered a “</a:t>
          </a:r>
          <a:r>
            <a:rPr lang="en-US" i="1" dirty="0">
              <a:latin typeface="Arial" panose="020B0604020202020204" pitchFamily="34" charset="0"/>
              <a:cs typeface="Arial" panose="020B0604020202020204" pitchFamily="34" charset="0"/>
            </a:rPr>
            <a:t>fee within a fee</a:t>
          </a:r>
          <a:r>
            <a:rPr lang="en-US" dirty="0">
              <a:latin typeface="Arial" panose="020B0604020202020204" pitchFamily="34" charset="0"/>
              <a:cs typeface="Arial" panose="020B0604020202020204" pitchFamily="34" charset="0"/>
            </a:rPr>
            <a:t>” concept and provided enhanced workshops and seating for limited VIP passes.</a:t>
          </a:r>
        </a:p>
      </dgm:t>
    </dgm:pt>
    <dgm:pt modelId="{D24CDC49-1640-471E-A608-00FD7675E2DB}" type="parTrans" cxnId="{64348539-7A99-4DF7-814F-B90F4E763B64}">
      <dgm:prSet/>
      <dgm:spPr/>
      <dgm:t>
        <a:bodyPr/>
        <a:lstStyle/>
        <a:p>
          <a:endParaRPr lang="en-US"/>
        </a:p>
      </dgm:t>
    </dgm:pt>
    <dgm:pt modelId="{6468B844-587E-4C20-A6AD-24400021A614}" type="sibTrans" cxnId="{64348539-7A99-4DF7-814F-B90F4E763B64}">
      <dgm:prSet/>
      <dgm:spPr/>
      <dgm:t>
        <a:bodyPr/>
        <a:lstStyle/>
        <a:p>
          <a:endParaRPr lang="en-US"/>
        </a:p>
      </dgm:t>
    </dgm:pt>
    <dgm:pt modelId="{12ABA77A-2C9C-4C6D-83A2-0354E4D378AB}">
      <dgm:prSet/>
      <dgm:spPr/>
      <dgm:t>
        <a:bodyPr/>
        <a:lstStyle/>
        <a:p>
          <a:pPr>
            <a:lnSpc>
              <a:spcPct val="100000"/>
            </a:lnSpc>
          </a:pPr>
          <a:r>
            <a:rPr lang="en-US" b="1" dirty="0">
              <a:latin typeface="Arial" panose="020B0604020202020204" pitchFamily="34" charset="0"/>
              <a:cs typeface="Arial" panose="020B0604020202020204" pitchFamily="34" charset="0"/>
            </a:rPr>
            <a:t>Des Moines’ Downtown Farmers’ Market </a:t>
          </a:r>
          <a:r>
            <a:rPr lang="en-US" dirty="0">
              <a:latin typeface="Arial" panose="020B0604020202020204" pitchFamily="34" charset="0"/>
              <a:cs typeface="Arial" panose="020B0604020202020204" pitchFamily="34" charset="0"/>
            </a:rPr>
            <a:t>created a drive-through option, i.e., the </a:t>
          </a:r>
          <a:r>
            <a:rPr lang="en-US" i="1" dirty="0">
              <a:latin typeface="Arial" panose="020B0604020202020204" pitchFamily="34" charset="0"/>
              <a:cs typeface="Arial" panose="020B0604020202020204" pitchFamily="34" charset="0"/>
            </a:rPr>
            <a:t>Drive-Through Bite-Size Market</a:t>
          </a:r>
          <a:r>
            <a:rPr lang="en-US" dirty="0">
              <a:latin typeface="Arial" panose="020B0604020202020204" pitchFamily="34" charset="0"/>
              <a:cs typeface="Arial" panose="020B0604020202020204" pitchFamily="34" charset="0"/>
            </a:rPr>
            <a:t>, for its customers, in which participating vendors were featured online. The customers were able to pre-order goods by going online and picking them up from their vehicles at the Drive-Through Bite-Size Market on the assigned days.</a:t>
          </a:r>
        </a:p>
      </dgm:t>
    </dgm:pt>
    <dgm:pt modelId="{18260311-9F41-4BA5-B1F6-C82A1DB89C04}" type="parTrans" cxnId="{89A3991B-F5A6-4D97-97CB-A90DC95EB994}">
      <dgm:prSet/>
      <dgm:spPr/>
      <dgm:t>
        <a:bodyPr/>
        <a:lstStyle/>
        <a:p>
          <a:endParaRPr lang="en-US"/>
        </a:p>
      </dgm:t>
    </dgm:pt>
    <dgm:pt modelId="{841A30A0-6C1C-4BF9-BDAB-15099F425BE7}" type="sibTrans" cxnId="{89A3991B-F5A6-4D97-97CB-A90DC95EB994}">
      <dgm:prSet/>
      <dgm:spPr/>
      <dgm:t>
        <a:bodyPr/>
        <a:lstStyle/>
        <a:p>
          <a:endParaRPr lang="en-US"/>
        </a:p>
      </dgm:t>
    </dgm:pt>
    <dgm:pt modelId="{4DED679D-41B7-4C54-A680-182178E6A1AD}">
      <dgm:prSet/>
      <dgm:spPr/>
      <dgm:t>
        <a:bodyPr/>
        <a:lstStyle/>
        <a:p>
          <a:pPr>
            <a:lnSpc>
              <a:spcPct val="100000"/>
            </a:lnSpc>
          </a:pPr>
          <a:r>
            <a:rPr lang="en-US" dirty="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Iowa Food &amp; Music Festival  </a:t>
          </a:r>
          <a:r>
            <a:rPr lang="en-US" dirty="0">
              <a:latin typeface="Arial" panose="020B0604020202020204" pitchFamily="34" charset="0"/>
              <a:cs typeface="Arial" panose="020B0604020202020204" pitchFamily="34" charset="0"/>
            </a:rPr>
            <a:t>was repositioned as a “</a:t>
          </a:r>
          <a:r>
            <a:rPr lang="en-US" i="1" dirty="0">
              <a:latin typeface="Arial" panose="020B0604020202020204" pitchFamily="34" charset="0"/>
              <a:cs typeface="Arial" panose="020B0604020202020204" pitchFamily="34" charset="0"/>
            </a:rPr>
            <a:t>community-wide celebration of food, music, heritage and culture</a:t>
          </a:r>
          <a:r>
            <a:rPr lang="en-US" dirty="0">
              <a:latin typeface="Arial" panose="020B0604020202020204" pitchFamily="34" charset="0"/>
              <a:cs typeface="Arial" panose="020B0604020202020204" pitchFamily="34" charset="0"/>
            </a:rPr>
            <a:t>” and embraced a Community Cookout and encouraged Des Moines residents to decorate driveways and balconies by hosting a “mini-World Food &amp; Music Festival” by cooking global dishes. It also maintained a retail website where visitors could purchase festival-themed apparel, stickers &amp; koozies, and other merchandise items. </a:t>
          </a:r>
        </a:p>
      </dgm:t>
    </dgm:pt>
    <dgm:pt modelId="{FA25D5C9-E11B-43E6-A589-C2FB53206AB9}" type="parTrans" cxnId="{8896E36B-D8D8-41AF-AE23-EC9D01D413AE}">
      <dgm:prSet/>
      <dgm:spPr/>
      <dgm:t>
        <a:bodyPr/>
        <a:lstStyle/>
        <a:p>
          <a:endParaRPr lang="en-US"/>
        </a:p>
      </dgm:t>
    </dgm:pt>
    <dgm:pt modelId="{9E08B35C-9B0F-4E2C-999B-C3F9B75E3A0F}" type="sibTrans" cxnId="{8896E36B-D8D8-41AF-AE23-EC9D01D413AE}">
      <dgm:prSet/>
      <dgm:spPr/>
      <dgm:t>
        <a:bodyPr/>
        <a:lstStyle/>
        <a:p>
          <a:endParaRPr lang="en-US"/>
        </a:p>
      </dgm:t>
    </dgm:pt>
    <dgm:pt modelId="{2C4FE5DE-C017-47DB-9C20-6839981C3C70}" type="pres">
      <dgm:prSet presAssocID="{F5CD5B88-3B65-4ECA-834E-74F007E52C2C}" presName="root" presStyleCnt="0">
        <dgm:presLayoutVars>
          <dgm:dir/>
          <dgm:resizeHandles val="exact"/>
        </dgm:presLayoutVars>
      </dgm:prSet>
      <dgm:spPr/>
    </dgm:pt>
    <dgm:pt modelId="{97682CB5-BB5A-4D57-BC70-9ADA044E9902}" type="pres">
      <dgm:prSet presAssocID="{F12A94AF-CA18-4C01-A60F-0B0BB5D21D46}" presName="compNode" presStyleCnt="0"/>
      <dgm:spPr/>
    </dgm:pt>
    <dgm:pt modelId="{5694E7E3-0329-449A-AEFA-C5F8120AA23B}" type="pres">
      <dgm:prSet presAssocID="{F12A94AF-CA18-4C01-A60F-0B0BB5D21D46}" presName="bgRect" presStyleLbl="bgShp" presStyleIdx="0" presStyleCnt="3" custLinFactNeighborX="54426" custLinFactNeighborY="7457"/>
      <dgm:spPr/>
    </dgm:pt>
    <dgm:pt modelId="{86CEF37C-C06C-477E-92E8-A220772D8DC2}" type="pres">
      <dgm:prSet presAssocID="{F12A94AF-CA18-4C01-A60F-0B0BB5D21D46}"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
        </a:ext>
      </dgm:extLst>
    </dgm:pt>
    <dgm:pt modelId="{544D911E-8999-4A19-B735-E7143C4BF1E0}" type="pres">
      <dgm:prSet presAssocID="{F12A94AF-CA18-4C01-A60F-0B0BB5D21D46}" presName="spaceRect" presStyleCnt="0"/>
      <dgm:spPr/>
    </dgm:pt>
    <dgm:pt modelId="{9935EB31-E130-4A50-AEC5-3BFFB07BFB17}" type="pres">
      <dgm:prSet presAssocID="{F12A94AF-CA18-4C01-A60F-0B0BB5D21D46}" presName="parTx" presStyleLbl="revTx" presStyleIdx="0" presStyleCnt="3">
        <dgm:presLayoutVars>
          <dgm:chMax val="0"/>
          <dgm:chPref val="0"/>
        </dgm:presLayoutVars>
      </dgm:prSet>
      <dgm:spPr/>
    </dgm:pt>
    <dgm:pt modelId="{278417B9-5DD8-4C07-A32B-ADEB76BF5D10}" type="pres">
      <dgm:prSet presAssocID="{6468B844-587E-4C20-A6AD-24400021A614}" presName="sibTrans" presStyleCnt="0"/>
      <dgm:spPr/>
    </dgm:pt>
    <dgm:pt modelId="{C2E8F69B-B008-4CBB-964A-C5D187D79515}" type="pres">
      <dgm:prSet presAssocID="{12ABA77A-2C9C-4C6D-83A2-0354E4D378AB}" presName="compNode" presStyleCnt="0"/>
      <dgm:spPr/>
    </dgm:pt>
    <dgm:pt modelId="{40556F5A-F6B2-42F8-9E4B-C8DA217D9747}" type="pres">
      <dgm:prSet presAssocID="{12ABA77A-2C9C-4C6D-83A2-0354E4D378AB}" presName="bgRect" presStyleLbl="bgShp" presStyleIdx="1" presStyleCnt="3"/>
      <dgm:spPr/>
    </dgm:pt>
    <dgm:pt modelId="{2C3BF067-C6D0-4FC3-9A59-60541F1DCBE9}" type="pres">
      <dgm:prSet presAssocID="{12ABA77A-2C9C-4C6D-83A2-0354E4D378AB}"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arm scene"/>
        </a:ext>
      </dgm:extLst>
    </dgm:pt>
    <dgm:pt modelId="{A5F3BF2E-2D84-47EE-874D-656AFF01E38E}" type="pres">
      <dgm:prSet presAssocID="{12ABA77A-2C9C-4C6D-83A2-0354E4D378AB}" presName="spaceRect" presStyleCnt="0"/>
      <dgm:spPr/>
    </dgm:pt>
    <dgm:pt modelId="{25358F23-6F63-440B-8E6A-D5B0234C9406}" type="pres">
      <dgm:prSet presAssocID="{12ABA77A-2C9C-4C6D-83A2-0354E4D378AB}" presName="parTx" presStyleLbl="revTx" presStyleIdx="1" presStyleCnt="3">
        <dgm:presLayoutVars>
          <dgm:chMax val="0"/>
          <dgm:chPref val="0"/>
        </dgm:presLayoutVars>
      </dgm:prSet>
      <dgm:spPr/>
    </dgm:pt>
    <dgm:pt modelId="{ABE821AA-D1B7-4A8D-BCC8-0E29DA387CE8}" type="pres">
      <dgm:prSet presAssocID="{841A30A0-6C1C-4BF9-BDAB-15099F425BE7}" presName="sibTrans" presStyleCnt="0"/>
      <dgm:spPr/>
    </dgm:pt>
    <dgm:pt modelId="{198AC9D3-C20D-4450-8209-DA02754936B0}" type="pres">
      <dgm:prSet presAssocID="{4DED679D-41B7-4C54-A680-182178E6A1AD}" presName="compNode" presStyleCnt="0"/>
      <dgm:spPr/>
    </dgm:pt>
    <dgm:pt modelId="{68A065DF-489E-49BF-9457-32052B5448E4}" type="pres">
      <dgm:prSet presAssocID="{4DED679D-41B7-4C54-A680-182178E6A1AD}" presName="bgRect" presStyleLbl="bgShp" presStyleIdx="2" presStyleCnt="3" custLinFactNeighborX="71304" custLinFactNeighborY="69337"/>
      <dgm:spPr/>
    </dgm:pt>
    <dgm:pt modelId="{F7D30AC5-26F0-49C2-8422-8EE80F190758}" type="pres">
      <dgm:prSet presAssocID="{4DED679D-41B7-4C54-A680-182178E6A1AD}"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ragon Dance"/>
        </a:ext>
      </dgm:extLst>
    </dgm:pt>
    <dgm:pt modelId="{805DB446-8B5F-4BD6-BBE0-EF53382DF302}" type="pres">
      <dgm:prSet presAssocID="{4DED679D-41B7-4C54-A680-182178E6A1AD}" presName="spaceRect" presStyleCnt="0"/>
      <dgm:spPr/>
    </dgm:pt>
    <dgm:pt modelId="{490AD2C5-D512-4B6F-8A1F-C0D342E5FCEC}" type="pres">
      <dgm:prSet presAssocID="{4DED679D-41B7-4C54-A680-182178E6A1AD}" presName="parTx" presStyleLbl="revTx" presStyleIdx="2" presStyleCnt="3">
        <dgm:presLayoutVars>
          <dgm:chMax val="0"/>
          <dgm:chPref val="0"/>
        </dgm:presLayoutVars>
      </dgm:prSet>
      <dgm:spPr/>
    </dgm:pt>
  </dgm:ptLst>
  <dgm:cxnLst>
    <dgm:cxn modelId="{89A3991B-F5A6-4D97-97CB-A90DC95EB994}" srcId="{F5CD5B88-3B65-4ECA-834E-74F007E52C2C}" destId="{12ABA77A-2C9C-4C6D-83A2-0354E4D378AB}" srcOrd="1" destOrd="0" parTransId="{18260311-9F41-4BA5-B1F6-C82A1DB89C04}" sibTransId="{841A30A0-6C1C-4BF9-BDAB-15099F425BE7}"/>
    <dgm:cxn modelId="{64348539-7A99-4DF7-814F-B90F4E763B64}" srcId="{F5CD5B88-3B65-4ECA-834E-74F007E52C2C}" destId="{F12A94AF-CA18-4C01-A60F-0B0BB5D21D46}" srcOrd="0" destOrd="0" parTransId="{D24CDC49-1640-471E-A608-00FD7675E2DB}" sibTransId="{6468B844-587E-4C20-A6AD-24400021A614}"/>
    <dgm:cxn modelId="{C5177F5F-8229-4CFC-90E5-073D22D23C3A}" type="presOf" srcId="{12ABA77A-2C9C-4C6D-83A2-0354E4D378AB}" destId="{25358F23-6F63-440B-8E6A-D5B0234C9406}" srcOrd="0" destOrd="0" presId="urn:microsoft.com/office/officeart/2018/2/layout/IconVerticalSolidList"/>
    <dgm:cxn modelId="{8896E36B-D8D8-41AF-AE23-EC9D01D413AE}" srcId="{F5CD5B88-3B65-4ECA-834E-74F007E52C2C}" destId="{4DED679D-41B7-4C54-A680-182178E6A1AD}" srcOrd="2" destOrd="0" parTransId="{FA25D5C9-E11B-43E6-A589-C2FB53206AB9}" sibTransId="{9E08B35C-9B0F-4E2C-999B-C3F9B75E3A0F}"/>
    <dgm:cxn modelId="{81B4F9B4-5183-4C11-A0D7-4293DD3A1AA4}" type="presOf" srcId="{F5CD5B88-3B65-4ECA-834E-74F007E52C2C}" destId="{2C4FE5DE-C017-47DB-9C20-6839981C3C70}" srcOrd="0" destOrd="0" presId="urn:microsoft.com/office/officeart/2018/2/layout/IconVerticalSolidList"/>
    <dgm:cxn modelId="{59DA2BCE-DE3E-4DFE-B454-35C787F75507}" type="presOf" srcId="{4DED679D-41B7-4C54-A680-182178E6A1AD}" destId="{490AD2C5-D512-4B6F-8A1F-C0D342E5FCEC}" srcOrd="0" destOrd="0" presId="urn:microsoft.com/office/officeart/2018/2/layout/IconVerticalSolidList"/>
    <dgm:cxn modelId="{D6A002F7-D1C7-46B6-A78C-A8B5B0D961AE}" type="presOf" srcId="{F12A94AF-CA18-4C01-A60F-0B0BB5D21D46}" destId="{9935EB31-E130-4A50-AEC5-3BFFB07BFB17}" srcOrd="0" destOrd="0" presId="urn:microsoft.com/office/officeart/2018/2/layout/IconVerticalSolidList"/>
    <dgm:cxn modelId="{9A342E43-58E5-4298-8650-BC4DCF1AB598}" type="presParOf" srcId="{2C4FE5DE-C017-47DB-9C20-6839981C3C70}" destId="{97682CB5-BB5A-4D57-BC70-9ADA044E9902}" srcOrd="0" destOrd="0" presId="urn:microsoft.com/office/officeart/2018/2/layout/IconVerticalSolidList"/>
    <dgm:cxn modelId="{3F20EA2E-3D34-4B86-9348-BA925F0DFC32}" type="presParOf" srcId="{97682CB5-BB5A-4D57-BC70-9ADA044E9902}" destId="{5694E7E3-0329-449A-AEFA-C5F8120AA23B}" srcOrd="0" destOrd="0" presId="urn:microsoft.com/office/officeart/2018/2/layout/IconVerticalSolidList"/>
    <dgm:cxn modelId="{77243A00-BBA2-43A6-9B3E-3187DC3CE306}" type="presParOf" srcId="{97682CB5-BB5A-4D57-BC70-9ADA044E9902}" destId="{86CEF37C-C06C-477E-92E8-A220772D8DC2}" srcOrd="1" destOrd="0" presId="urn:microsoft.com/office/officeart/2018/2/layout/IconVerticalSolidList"/>
    <dgm:cxn modelId="{E2FDE4F4-A79E-432E-AD55-7E795F7457BE}" type="presParOf" srcId="{97682CB5-BB5A-4D57-BC70-9ADA044E9902}" destId="{544D911E-8999-4A19-B735-E7143C4BF1E0}" srcOrd="2" destOrd="0" presId="urn:microsoft.com/office/officeart/2018/2/layout/IconVerticalSolidList"/>
    <dgm:cxn modelId="{D4A97175-27AD-4624-9124-9A35FD965D2E}" type="presParOf" srcId="{97682CB5-BB5A-4D57-BC70-9ADA044E9902}" destId="{9935EB31-E130-4A50-AEC5-3BFFB07BFB17}" srcOrd="3" destOrd="0" presId="urn:microsoft.com/office/officeart/2018/2/layout/IconVerticalSolidList"/>
    <dgm:cxn modelId="{018C553D-CCD5-4285-9E72-109A91216659}" type="presParOf" srcId="{2C4FE5DE-C017-47DB-9C20-6839981C3C70}" destId="{278417B9-5DD8-4C07-A32B-ADEB76BF5D10}" srcOrd="1" destOrd="0" presId="urn:microsoft.com/office/officeart/2018/2/layout/IconVerticalSolidList"/>
    <dgm:cxn modelId="{70813D05-8A00-4221-8D58-BC6BBB6FCEC7}" type="presParOf" srcId="{2C4FE5DE-C017-47DB-9C20-6839981C3C70}" destId="{C2E8F69B-B008-4CBB-964A-C5D187D79515}" srcOrd="2" destOrd="0" presId="urn:microsoft.com/office/officeart/2018/2/layout/IconVerticalSolidList"/>
    <dgm:cxn modelId="{7A0CB0EA-4C24-43D6-BDE4-8C819E379214}" type="presParOf" srcId="{C2E8F69B-B008-4CBB-964A-C5D187D79515}" destId="{40556F5A-F6B2-42F8-9E4B-C8DA217D9747}" srcOrd="0" destOrd="0" presId="urn:microsoft.com/office/officeart/2018/2/layout/IconVerticalSolidList"/>
    <dgm:cxn modelId="{B472038C-2913-49C0-A136-F06A85AA47A7}" type="presParOf" srcId="{C2E8F69B-B008-4CBB-964A-C5D187D79515}" destId="{2C3BF067-C6D0-4FC3-9A59-60541F1DCBE9}" srcOrd="1" destOrd="0" presId="urn:microsoft.com/office/officeart/2018/2/layout/IconVerticalSolidList"/>
    <dgm:cxn modelId="{D2344D7F-A515-4385-B74B-297A9D43AEA5}" type="presParOf" srcId="{C2E8F69B-B008-4CBB-964A-C5D187D79515}" destId="{A5F3BF2E-2D84-47EE-874D-656AFF01E38E}" srcOrd="2" destOrd="0" presId="urn:microsoft.com/office/officeart/2018/2/layout/IconVerticalSolidList"/>
    <dgm:cxn modelId="{266AD298-21FE-4EEB-95E5-4450EC7F79DA}" type="presParOf" srcId="{C2E8F69B-B008-4CBB-964A-C5D187D79515}" destId="{25358F23-6F63-440B-8E6A-D5B0234C9406}" srcOrd="3" destOrd="0" presId="urn:microsoft.com/office/officeart/2018/2/layout/IconVerticalSolidList"/>
    <dgm:cxn modelId="{ADCD2CE8-E612-42D9-9D8A-CB2C722E0011}" type="presParOf" srcId="{2C4FE5DE-C017-47DB-9C20-6839981C3C70}" destId="{ABE821AA-D1B7-4A8D-BCC8-0E29DA387CE8}" srcOrd="3" destOrd="0" presId="urn:microsoft.com/office/officeart/2018/2/layout/IconVerticalSolidList"/>
    <dgm:cxn modelId="{2C0CECF9-BCFF-4F81-B6D6-17A162E7A03D}" type="presParOf" srcId="{2C4FE5DE-C017-47DB-9C20-6839981C3C70}" destId="{198AC9D3-C20D-4450-8209-DA02754936B0}" srcOrd="4" destOrd="0" presId="urn:microsoft.com/office/officeart/2018/2/layout/IconVerticalSolidList"/>
    <dgm:cxn modelId="{B09E2327-D4AC-4F8B-B025-3A1D7EF95249}" type="presParOf" srcId="{198AC9D3-C20D-4450-8209-DA02754936B0}" destId="{68A065DF-489E-49BF-9457-32052B5448E4}" srcOrd="0" destOrd="0" presId="urn:microsoft.com/office/officeart/2018/2/layout/IconVerticalSolidList"/>
    <dgm:cxn modelId="{C12FE207-FACF-4C27-BA7C-94D6B6BCA8FA}" type="presParOf" srcId="{198AC9D3-C20D-4450-8209-DA02754936B0}" destId="{F7D30AC5-26F0-49C2-8422-8EE80F190758}" srcOrd="1" destOrd="0" presId="urn:microsoft.com/office/officeart/2018/2/layout/IconVerticalSolidList"/>
    <dgm:cxn modelId="{83971A21-A443-4852-8154-7B7A7D7D579A}" type="presParOf" srcId="{198AC9D3-C20D-4450-8209-DA02754936B0}" destId="{805DB446-8B5F-4BD6-BBE0-EF53382DF302}" srcOrd="2" destOrd="0" presId="urn:microsoft.com/office/officeart/2018/2/layout/IconVerticalSolidList"/>
    <dgm:cxn modelId="{F9C4C788-B81F-4577-A25A-4BFCC7E12224}" type="presParOf" srcId="{198AC9D3-C20D-4450-8209-DA02754936B0}" destId="{490AD2C5-D512-4B6F-8A1F-C0D342E5FCE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4E7E3-0329-449A-AEFA-C5F8120AA23B}">
      <dsp:nvSpPr>
        <dsp:cNvPr id="0" name=""/>
        <dsp:cNvSpPr/>
      </dsp:nvSpPr>
      <dsp:spPr>
        <a:xfrm>
          <a:off x="0" y="117924"/>
          <a:ext cx="11073029"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CEF37C-C06C-477E-92E8-A220772D8DC2}">
      <dsp:nvSpPr>
        <dsp:cNvPr id="0" name=""/>
        <dsp:cNvSpPr/>
      </dsp:nvSpPr>
      <dsp:spPr>
        <a:xfrm>
          <a:off x="475646" y="354458"/>
          <a:ext cx="864811" cy="864811"/>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35EB31-E130-4A50-AEC5-3BFFB07BFB17}">
      <dsp:nvSpPr>
        <dsp:cNvPr id="0" name=""/>
        <dsp:cNvSpPr/>
      </dsp:nvSpPr>
      <dsp:spPr>
        <a:xfrm>
          <a:off x="1816103" y="671"/>
          <a:ext cx="9256925"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Arial" panose="020B0604020202020204" pitchFamily="34" charset="0"/>
              <a:cs typeface="Arial" panose="020B0604020202020204" pitchFamily="34" charset="0"/>
            </a:rPr>
            <a:t>The </a:t>
          </a:r>
          <a:r>
            <a:rPr lang="en-US" sz="1600" b="1" kern="1200" dirty="0">
              <a:latin typeface="Arial" panose="020B0604020202020204" pitchFamily="34" charset="0"/>
              <a:cs typeface="Arial" panose="020B0604020202020204" pitchFamily="34" charset="0"/>
            </a:rPr>
            <a:t>DSM Book Festival</a:t>
          </a:r>
          <a:r>
            <a:rPr lang="en-US" sz="1600" kern="1200" dirty="0">
              <a:latin typeface="Arial" panose="020B0604020202020204" pitchFamily="34" charset="0"/>
              <a:cs typeface="Arial" panose="020B0604020202020204" pitchFamily="34" charset="0"/>
            </a:rPr>
            <a:t>, offered a “</a:t>
          </a:r>
          <a:r>
            <a:rPr lang="en-US" sz="1600" i="1" kern="1200" dirty="0">
              <a:latin typeface="Arial" panose="020B0604020202020204" pitchFamily="34" charset="0"/>
              <a:cs typeface="Arial" panose="020B0604020202020204" pitchFamily="34" charset="0"/>
            </a:rPr>
            <a:t>fee within a fee</a:t>
          </a:r>
          <a:r>
            <a:rPr lang="en-US" sz="1600" kern="1200" dirty="0">
              <a:latin typeface="Arial" panose="020B0604020202020204" pitchFamily="34" charset="0"/>
              <a:cs typeface="Arial" panose="020B0604020202020204" pitchFamily="34" charset="0"/>
            </a:rPr>
            <a:t>” concept and provided enhanced workshops and seating for limited VIP passes.</a:t>
          </a:r>
        </a:p>
      </dsp:txBody>
      <dsp:txXfrm>
        <a:off x="1816103" y="671"/>
        <a:ext cx="9256925" cy="1572384"/>
      </dsp:txXfrm>
    </dsp:sp>
    <dsp:sp modelId="{40556F5A-F6B2-42F8-9E4B-C8DA217D9747}">
      <dsp:nvSpPr>
        <dsp:cNvPr id="0" name=""/>
        <dsp:cNvSpPr/>
      </dsp:nvSpPr>
      <dsp:spPr>
        <a:xfrm>
          <a:off x="0" y="1966151"/>
          <a:ext cx="11073029"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3BF067-C6D0-4FC3-9A59-60541F1DCBE9}">
      <dsp:nvSpPr>
        <dsp:cNvPr id="0" name=""/>
        <dsp:cNvSpPr/>
      </dsp:nvSpPr>
      <dsp:spPr>
        <a:xfrm>
          <a:off x="475646" y="2319938"/>
          <a:ext cx="864811" cy="86481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5358F23-6F63-440B-8E6A-D5B0234C9406}">
      <dsp:nvSpPr>
        <dsp:cNvPr id="0" name=""/>
        <dsp:cNvSpPr/>
      </dsp:nvSpPr>
      <dsp:spPr>
        <a:xfrm>
          <a:off x="1816103" y="1966151"/>
          <a:ext cx="9256925"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100000"/>
            </a:lnSpc>
            <a:spcBef>
              <a:spcPct val="0"/>
            </a:spcBef>
            <a:spcAft>
              <a:spcPct val="35000"/>
            </a:spcAft>
            <a:buNone/>
          </a:pPr>
          <a:r>
            <a:rPr lang="en-US" sz="1600" b="1" kern="1200" dirty="0">
              <a:latin typeface="Arial" panose="020B0604020202020204" pitchFamily="34" charset="0"/>
              <a:cs typeface="Arial" panose="020B0604020202020204" pitchFamily="34" charset="0"/>
            </a:rPr>
            <a:t>Des Moines’ Downtown Farmers’ Market </a:t>
          </a:r>
          <a:r>
            <a:rPr lang="en-US" sz="1600" kern="1200" dirty="0">
              <a:latin typeface="Arial" panose="020B0604020202020204" pitchFamily="34" charset="0"/>
              <a:cs typeface="Arial" panose="020B0604020202020204" pitchFamily="34" charset="0"/>
            </a:rPr>
            <a:t>created a drive-through option, i.e., the </a:t>
          </a:r>
          <a:r>
            <a:rPr lang="en-US" sz="1600" i="1" kern="1200" dirty="0">
              <a:latin typeface="Arial" panose="020B0604020202020204" pitchFamily="34" charset="0"/>
              <a:cs typeface="Arial" panose="020B0604020202020204" pitchFamily="34" charset="0"/>
            </a:rPr>
            <a:t>Drive-Through Bite-Size Market</a:t>
          </a:r>
          <a:r>
            <a:rPr lang="en-US" sz="1600" kern="1200" dirty="0">
              <a:latin typeface="Arial" panose="020B0604020202020204" pitchFamily="34" charset="0"/>
              <a:cs typeface="Arial" panose="020B0604020202020204" pitchFamily="34" charset="0"/>
            </a:rPr>
            <a:t>, for its customers, in which participating vendors were featured online. The customers were able to pre-order goods by going online and picking them up from their vehicles at the Drive-Through Bite-Size Market on the assigned days.</a:t>
          </a:r>
        </a:p>
      </dsp:txBody>
      <dsp:txXfrm>
        <a:off x="1816103" y="1966151"/>
        <a:ext cx="9256925" cy="1572384"/>
      </dsp:txXfrm>
    </dsp:sp>
    <dsp:sp modelId="{68A065DF-489E-49BF-9457-32052B5448E4}">
      <dsp:nvSpPr>
        <dsp:cNvPr id="0" name=""/>
        <dsp:cNvSpPr/>
      </dsp:nvSpPr>
      <dsp:spPr>
        <a:xfrm>
          <a:off x="0" y="3932303"/>
          <a:ext cx="11073029"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D30AC5-26F0-49C2-8422-8EE80F190758}">
      <dsp:nvSpPr>
        <dsp:cNvPr id="0" name=""/>
        <dsp:cNvSpPr/>
      </dsp:nvSpPr>
      <dsp:spPr>
        <a:xfrm>
          <a:off x="475646" y="4285418"/>
          <a:ext cx="864811" cy="864811"/>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0AD2C5-D512-4B6F-8A1F-C0D342E5FCEC}">
      <dsp:nvSpPr>
        <dsp:cNvPr id="0" name=""/>
        <dsp:cNvSpPr/>
      </dsp:nvSpPr>
      <dsp:spPr>
        <a:xfrm>
          <a:off x="1816103" y="3931632"/>
          <a:ext cx="9256925"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Arial" panose="020B0604020202020204" pitchFamily="34" charset="0"/>
              <a:cs typeface="Arial" panose="020B0604020202020204" pitchFamily="34" charset="0"/>
            </a:rPr>
            <a:t>The </a:t>
          </a:r>
          <a:r>
            <a:rPr lang="en-US" sz="1600" b="1" kern="1200" dirty="0">
              <a:latin typeface="Arial" panose="020B0604020202020204" pitchFamily="34" charset="0"/>
              <a:cs typeface="Arial" panose="020B0604020202020204" pitchFamily="34" charset="0"/>
            </a:rPr>
            <a:t>Iowa Food &amp; Music Festival  </a:t>
          </a:r>
          <a:r>
            <a:rPr lang="en-US" sz="1600" kern="1200" dirty="0">
              <a:latin typeface="Arial" panose="020B0604020202020204" pitchFamily="34" charset="0"/>
              <a:cs typeface="Arial" panose="020B0604020202020204" pitchFamily="34" charset="0"/>
            </a:rPr>
            <a:t>was repositioned as a “</a:t>
          </a:r>
          <a:r>
            <a:rPr lang="en-US" sz="1600" i="1" kern="1200" dirty="0">
              <a:latin typeface="Arial" panose="020B0604020202020204" pitchFamily="34" charset="0"/>
              <a:cs typeface="Arial" panose="020B0604020202020204" pitchFamily="34" charset="0"/>
            </a:rPr>
            <a:t>community-wide celebration of food, music, heritage and culture</a:t>
          </a:r>
          <a:r>
            <a:rPr lang="en-US" sz="1600" kern="1200" dirty="0">
              <a:latin typeface="Arial" panose="020B0604020202020204" pitchFamily="34" charset="0"/>
              <a:cs typeface="Arial" panose="020B0604020202020204" pitchFamily="34" charset="0"/>
            </a:rPr>
            <a:t>” and embraced a Community Cookout and encouraged Des Moines residents to decorate driveways and balconies by hosting a “mini-World Food &amp; Music Festival” by cooking global dishes. It also maintained a retail website where visitors could purchase festival-themed apparel, stickers &amp; koozies, and other merchandise items. </a:t>
          </a:r>
        </a:p>
      </dsp:txBody>
      <dsp:txXfrm>
        <a:off x="1816103" y="3931632"/>
        <a:ext cx="9256925" cy="15723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2F653B-069E-47B0-BE71-DB13EA909A64}" type="datetimeFigureOut">
              <a:rPr lang="en-US" smtClean="0"/>
              <a:t>3/23/2021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0043C8-43B1-4411-B9F2-A9623324C291}" type="slidenum">
              <a:rPr lang="en-US" smtClean="0"/>
              <a:t>‹#›</a:t>
            </a:fld>
            <a:endParaRPr lang="en-US" dirty="0"/>
          </a:p>
        </p:txBody>
      </p:sp>
    </p:spTree>
    <p:extLst>
      <p:ext uri="{BB962C8B-B14F-4D97-AF65-F5344CB8AC3E}">
        <p14:creationId xmlns:p14="http://schemas.microsoft.com/office/powerpoint/2010/main" val="26564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0043C8-43B1-4411-B9F2-A9623324C291}" type="slidenum">
              <a:rPr lang="en-US" smtClean="0"/>
              <a:t>1</a:t>
            </a:fld>
            <a:endParaRPr lang="en-US" dirty="0"/>
          </a:p>
        </p:txBody>
      </p:sp>
    </p:spTree>
    <p:extLst>
      <p:ext uri="{BB962C8B-B14F-4D97-AF65-F5344CB8AC3E}">
        <p14:creationId xmlns:p14="http://schemas.microsoft.com/office/powerpoint/2010/main" val="171839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0043C8-43B1-4411-B9F2-A9623324C291}" type="slidenum">
              <a:rPr lang="en-US" smtClean="0"/>
              <a:t>5</a:t>
            </a:fld>
            <a:endParaRPr lang="en-US" dirty="0"/>
          </a:p>
        </p:txBody>
      </p:sp>
    </p:spTree>
    <p:extLst>
      <p:ext uri="{BB962C8B-B14F-4D97-AF65-F5344CB8AC3E}">
        <p14:creationId xmlns:p14="http://schemas.microsoft.com/office/powerpoint/2010/main" val="18977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7B7A8-CB61-44F0-9523-F715CAD8BA5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36AB7B-0ABC-424E-8F5F-13C12FE1F9E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861E95-2375-4115-83E6-763494556FD9}"/>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5" name="Footer Placeholder 4">
            <a:extLst>
              <a:ext uri="{FF2B5EF4-FFF2-40B4-BE49-F238E27FC236}">
                <a16:creationId xmlns:a16="http://schemas.microsoft.com/office/drawing/2014/main" id="{B60416BD-7890-4635-B77B-7271622DE55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F1CD5DED-1578-4F39-A901-E42FA2E4948D}"/>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2278014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97F5-DE0C-4EF0-9957-6008B5FD8D7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C6D5EC-B45A-42A6-A603-0502289A4246}"/>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900E17-FD41-4A3E-BC18-3B084303811A}"/>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5" name="Footer Placeholder 4">
            <a:extLst>
              <a:ext uri="{FF2B5EF4-FFF2-40B4-BE49-F238E27FC236}">
                <a16:creationId xmlns:a16="http://schemas.microsoft.com/office/drawing/2014/main" id="{6C9BC9E2-E5AF-4AF1-871A-18173F27386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008D63F-E578-4E17-A61A-E3DF45BF7D50}"/>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141339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0B81DC-BC7D-4715-B703-53B063887F45}"/>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A4C91D-46E6-43A8-8007-A5CDE614888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4FD589-D8F0-4390-B21E-A5727A1508B9}"/>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5" name="Footer Placeholder 4">
            <a:extLst>
              <a:ext uri="{FF2B5EF4-FFF2-40B4-BE49-F238E27FC236}">
                <a16:creationId xmlns:a16="http://schemas.microsoft.com/office/drawing/2014/main" id="{BA13F730-4AC7-4A6B-849E-1FBB411C07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C6949CE8-B11F-4CCC-B71A-6711104AF0B7}"/>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11522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0FF94-4806-4AAA-82DE-8BBC8B3EB1A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A562EF76-FB82-4B85-ADA8-5EB0A15520BF}"/>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0ABF0D-6759-4403-A8B5-6992A34162D7}"/>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5" name="Footer Placeholder 4">
            <a:extLst>
              <a:ext uri="{FF2B5EF4-FFF2-40B4-BE49-F238E27FC236}">
                <a16:creationId xmlns:a16="http://schemas.microsoft.com/office/drawing/2014/main" id="{CFB3FC56-792E-4244-8B3B-601DDFAD0EF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B7281E3A-0970-4041-97C4-91A5425A9781}"/>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4162746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E0E93-9B33-4148-94E8-31ECBB261E65}"/>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F1E41-F44A-43F3-A15A-DB7A2043EA8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85CBFA-CA73-46A6-98ED-39D5D5733EF9}"/>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5" name="Footer Placeholder 4">
            <a:extLst>
              <a:ext uri="{FF2B5EF4-FFF2-40B4-BE49-F238E27FC236}">
                <a16:creationId xmlns:a16="http://schemas.microsoft.com/office/drawing/2014/main" id="{30BE8587-B571-434E-B602-700C3A41B4D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9D17EE61-D79C-4CF7-BB93-2A25D4AD1A2C}"/>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72341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FC78-6349-4A69-833D-EDD9A59EBC5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1DE8BEF7-D08E-4D47-BEFA-AEE4BD17E423}"/>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1C39CE-99BB-45CC-BF20-22589A94239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FF901D-367E-4D97-B9A1-EB2A800D794B}"/>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6" name="Footer Placeholder 5">
            <a:extLst>
              <a:ext uri="{FF2B5EF4-FFF2-40B4-BE49-F238E27FC236}">
                <a16:creationId xmlns:a16="http://schemas.microsoft.com/office/drawing/2014/main" id="{413DCF3F-E2D5-486A-BB6C-C173FD2D1C8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556C26C8-150B-42F3-9B8F-EBBA17EE8836}"/>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366564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E0AE-AE86-49FD-9DEA-653A6C46460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8019CA52-51BC-4673-9D92-405AA64B6E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15B112-AA14-4516-8B03-36B687C74D4D}"/>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31AED3-EF4C-45FC-921C-C2F67CF742FC}"/>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7772FB-EEA0-4EB6-A8CF-8B86F29AC1CB}"/>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1A07FF-6212-4076-A37B-89225B85E42C}"/>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8" name="Footer Placeholder 7">
            <a:extLst>
              <a:ext uri="{FF2B5EF4-FFF2-40B4-BE49-F238E27FC236}">
                <a16:creationId xmlns:a16="http://schemas.microsoft.com/office/drawing/2014/main" id="{BFF5DA28-8787-4873-BF4E-F1EFFF1E68C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8C2BCCF9-9DB8-490F-A452-968A4ADC50DA}"/>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195307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46B5F-58B1-4868-AFAB-17A821E0E55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FA49A13F-00E4-478E-96E9-32E1EAE568AF}"/>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4" name="Footer Placeholder 3">
            <a:extLst>
              <a:ext uri="{FF2B5EF4-FFF2-40B4-BE49-F238E27FC236}">
                <a16:creationId xmlns:a16="http://schemas.microsoft.com/office/drawing/2014/main" id="{10CB64EA-2854-4205-9CF4-3E38B9D99DEA}"/>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810C062E-4C49-499C-91F0-06EB2FDCBA0D}"/>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391601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A73FC2-0C7C-41A1-867B-0D93E0A049AF}"/>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3" name="Footer Placeholder 2">
            <a:extLst>
              <a:ext uri="{FF2B5EF4-FFF2-40B4-BE49-F238E27FC236}">
                <a16:creationId xmlns:a16="http://schemas.microsoft.com/office/drawing/2014/main" id="{47AB67F3-8764-4C22-B67A-22BB7704418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7E7E4014-3080-4C4E-8A0A-9DBA87295A9D}"/>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241103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20BD9-9950-48E5-AA10-AE5D368E59E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92F4A4-E4B3-48FD-A9F8-B28E50043983}"/>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51F3A3-6533-4129-849F-93529856366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178C98-8EC3-4FDB-BEF1-F752FD5FB57D}"/>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6" name="Footer Placeholder 5">
            <a:extLst>
              <a:ext uri="{FF2B5EF4-FFF2-40B4-BE49-F238E27FC236}">
                <a16:creationId xmlns:a16="http://schemas.microsoft.com/office/drawing/2014/main" id="{D4869760-77CE-481E-BE0A-8FEF20E21CB9}"/>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69E6AAAA-8673-44F3-882D-41035D54D145}"/>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245862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859F4-BBF6-4DF1-8A1B-8FBA1F96256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3B002C-26A7-4F03-9E07-75070FC7685B}"/>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9C2BA7B-DCB8-4434-8009-593AA0D00F5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88FBBF-DEA1-4AE2-B19D-33410D1EA24C}"/>
              </a:ext>
            </a:extLst>
          </p:cNvPr>
          <p:cNvSpPr>
            <a:spLocks noGrp="1"/>
          </p:cNvSpPr>
          <p:nvPr>
            <p:ph type="dt" sz="half" idx="10"/>
          </p:nvPr>
        </p:nvSpPr>
        <p:spPr>
          <a:xfrm>
            <a:off x="838200" y="6356350"/>
            <a:ext cx="2743200" cy="365125"/>
          </a:xfrm>
          <a:prstGeom prst="rect">
            <a:avLst/>
          </a:prstGeom>
        </p:spPr>
        <p:txBody>
          <a:bodyPr/>
          <a:lstStyle/>
          <a:p>
            <a:fld id="{AA27889D-C516-4C29-A0BE-DDABCB54BAD3}" type="datetimeFigureOut">
              <a:rPr lang="en-US" smtClean="0"/>
              <a:t>3/23/2021</a:t>
            </a:fld>
            <a:endParaRPr lang="en-US" dirty="0"/>
          </a:p>
        </p:txBody>
      </p:sp>
      <p:sp>
        <p:nvSpPr>
          <p:cNvPr id="6" name="Footer Placeholder 5">
            <a:extLst>
              <a:ext uri="{FF2B5EF4-FFF2-40B4-BE49-F238E27FC236}">
                <a16:creationId xmlns:a16="http://schemas.microsoft.com/office/drawing/2014/main" id="{2A79B56A-DB71-455D-A91B-1F2E595C2DE7}"/>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3AAA6DC8-DD29-47AF-B859-3810FFF99BE0}"/>
              </a:ext>
            </a:extLst>
          </p:cNvPr>
          <p:cNvSpPr>
            <a:spLocks noGrp="1"/>
          </p:cNvSpPr>
          <p:nvPr>
            <p:ph type="sldNum" sz="quarter" idx="12"/>
          </p:nvPr>
        </p:nvSpPr>
        <p:spPr>
          <a:xfrm>
            <a:off x="8610600" y="6356350"/>
            <a:ext cx="2743200" cy="365125"/>
          </a:xfrm>
          <a:prstGeom prst="rect">
            <a:avLst/>
          </a:prstGeom>
        </p:spPr>
        <p:txBody>
          <a:bodyPr/>
          <a:lstStyle/>
          <a:p>
            <a:fld id="{AE919BD6-4867-42DB-AE1C-D348F3391A83}" type="slidenum">
              <a:rPr lang="en-US" smtClean="0"/>
              <a:t>‹#›</a:t>
            </a:fld>
            <a:endParaRPr lang="en-US" dirty="0"/>
          </a:p>
        </p:txBody>
      </p:sp>
    </p:spTree>
    <p:extLst>
      <p:ext uri="{BB962C8B-B14F-4D97-AF65-F5344CB8AC3E}">
        <p14:creationId xmlns:p14="http://schemas.microsoft.com/office/powerpoint/2010/main" val="12304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28DF302-8B34-4275-968B-AD37099C260A}"/>
              </a:ext>
            </a:extLst>
          </p:cNvPr>
          <p:cNvPicPr>
            <a:picLocks noChangeAspect="1"/>
          </p:cNvPicPr>
          <p:nvPr userDrawn="1"/>
        </p:nvPicPr>
        <p:blipFill>
          <a:blip r:embed="rId13"/>
          <a:stretch>
            <a:fillRect/>
          </a:stretch>
        </p:blipFill>
        <p:spPr>
          <a:xfrm>
            <a:off x="90919" y="106392"/>
            <a:ext cx="12010161" cy="6645216"/>
          </a:xfrm>
          <a:prstGeom prst="rect">
            <a:avLst/>
          </a:prstGeom>
        </p:spPr>
      </p:pic>
    </p:spTree>
    <p:extLst>
      <p:ext uri="{BB962C8B-B14F-4D97-AF65-F5344CB8AC3E}">
        <p14:creationId xmlns:p14="http://schemas.microsoft.com/office/powerpoint/2010/main" val="154124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maps/@41.5877507,-93.623323,15.25z"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0172-4B08-4B56-8C18-49659F0A0CA5}"/>
              </a:ext>
            </a:extLst>
          </p:cNvPr>
          <p:cNvSpPr>
            <a:spLocks noGrp="1"/>
          </p:cNvSpPr>
          <p:nvPr>
            <p:ph type="ctrTitle"/>
          </p:nvPr>
        </p:nvSpPr>
        <p:spPr/>
        <p:txBody>
          <a:bodyPr anchor="ctr">
            <a:normAutofit/>
          </a:bodyPr>
          <a:lstStyle/>
          <a:p>
            <a:r>
              <a:rPr lang="en-US" sz="3200" b="1" i="0" dirty="0">
                <a:effectLst/>
                <a:latin typeface="Arial" panose="020B0604020202020204" pitchFamily="34" charset="0"/>
                <a:cs typeface="Arial" panose="020B0604020202020204" pitchFamily="34" charset="0"/>
              </a:rPr>
              <a:t>Response and Recovery through </a:t>
            </a:r>
            <a:br>
              <a:rPr lang="en-US" sz="3200" b="1" i="0" dirty="0">
                <a:effectLst/>
                <a:latin typeface="Arial" panose="020B0604020202020204" pitchFamily="34" charset="0"/>
                <a:cs typeface="Arial" panose="020B0604020202020204" pitchFamily="34" charset="0"/>
              </a:rPr>
            </a:br>
            <a:r>
              <a:rPr lang="en-US" sz="3200" b="1" i="0" dirty="0">
                <a:effectLst/>
                <a:latin typeface="Arial" panose="020B0604020202020204" pitchFamily="34" charset="0"/>
                <a:cs typeface="Arial" panose="020B0604020202020204" pitchFamily="34" charset="0"/>
              </a:rPr>
              <a:t>Event Portfolio Management: </a:t>
            </a:r>
            <a:br>
              <a:rPr lang="en-US" sz="3200" b="1" i="0" dirty="0">
                <a:effectLst/>
                <a:latin typeface="Arial" panose="020B0604020202020204" pitchFamily="34" charset="0"/>
                <a:cs typeface="Arial" panose="020B0604020202020204" pitchFamily="34" charset="0"/>
              </a:rPr>
            </a:br>
            <a:r>
              <a:rPr lang="en-US" sz="3200" b="1" i="1" dirty="0">
                <a:latin typeface="Arial" panose="020B0604020202020204" pitchFamily="34" charset="0"/>
                <a:cs typeface="Arial" panose="020B0604020202020204" pitchFamily="34" charset="0"/>
              </a:rPr>
              <a:t>A Case Study from Des Moines, Iowa</a:t>
            </a:r>
          </a:p>
        </p:txBody>
      </p:sp>
      <p:sp>
        <p:nvSpPr>
          <p:cNvPr id="3" name="Subtitle 2">
            <a:extLst>
              <a:ext uri="{FF2B5EF4-FFF2-40B4-BE49-F238E27FC236}">
                <a16:creationId xmlns:a16="http://schemas.microsoft.com/office/drawing/2014/main" id="{7515AF5B-DDAF-45DF-8E48-E2A0BACF25BD}"/>
              </a:ext>
            </a:extLst>
          </p:cNvPr>
          <p:cNvSpPr>
            <a:spLocks noGrp="1"/>
          </p:cNvSpPr>
          <p:nvPr>
            <p:ph type="subTitle" idx="1"/>
          </p:nvPr>
        </p:nvSpPr>
        <p:spPr/>
        <p:txBody>
          <a:bodyPr anchor="ctr">
            <a:noAutofit/>
          </a:bodyPr>
          <a:lstStyle/>
          <a:p>
            <a:r>
              <a:rPr lang="en-US" sz="1600" b="1" dirty="0">
                <a:latin typeface="Abadi Extra Light" panose="020B0204020104020204" pitchFamily="34" charset="0"/>
                <a:ea typeface="+mj-ea"/>
                <a:cs typeface="+mj-cs"/>
              </a:rPr>
              <a:t>Smita Singh, Ph.D. Candidate, Iowa State University</a:t>
            </a:r>
          </a:p>
          <a:p>
            <a:r>
              <a:rPr lang="en-US" sz="1600" b="1" dirty="0">
                <a:latin typeface="Abadi Extra Light" panose="020B0204020104020204" pitchFamily="34" charset="0"/>
                <a:ea typeface="+mj-ea"/>
                <a:cs typeface="+mj-cs"/>
              </a:rPr>
              <a:t>Dr. Eric D. Olson, Associate Professor, Iowa State University</a:t>
            </a:r>
          </a:p>
          <a:p>
            <a:r>
              <a:rPr lang="en-US" sz="1600" b="1" dirty="0">
                <a:latin typeface="Abadi Extra Light" panose="020B0204020104020204" pitchFamily="34" charset="0"/>
                <a:ea typeface="+mj-ea"/>
                <a:cs typeface="+mj-cs"/>
              </a:rPr>
              <a:t>			</a:t>
            </a:r>
          </a:p>
        </p:txBody>
      </p:sp>
    </p:spTree>
    <p:extLst>
      <p:ext uri="{BB962C8B-B14F-4D97-AF65-F5344CB8AC3E}">
        <p14:creationId xmlns:p14="http://schemas.microsoft.com/office/powerpoint/2010/main" val="1782254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12FB12AE-71D1-47FD-9AC3-EE2C074245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E605476-E5E6-43FF-BB43-068CADC92252}"/>
              </a:ext>
            </a:extLst>
          </p:cNvPr>
          <p:cNvSpPr>
            <a:spLocks noGrp="1"/>
          </p:cNvSpPr>
          <p:nvPr>
            <p:ph type="title"/>
          </p:nvPr>
        </p:nvSpPr>
        <p:spPr>
          <a:xfrm>
            <a:off x="4426783" y="430237"/>
            <a:ext cx="4004236" cy="700980"/>
          </a:xfrm>
        </p:spPr>
        <p:txBody>
          <a:bodyPr>
            <a:normAutofit/>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Introduction</a:t>
            </a:r>
          </a:p>
        </p:txBody>
      </p:sp>
      <p:sp>
        <p:nvSpPr>
          <p:cNvPr id="91" name="Freeform: Shape 90">
            <a:extLst>
              <a:ext uri="{FF2B5EF4-FFF2-40B4-BE49-F238E27FC236}">
                <a16:creationId xmlns:a16="http://schemas.microsoft.com/office/drawing/2014/main" id="{64853C7E-3CBA-4464-865F-6044D94B1B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8487" y="2994212"/>
            <a:ext cx="1345385" cy="668410"/>
          </a:xfrm>
          <a:custGeom>
            <a:avLst/>
            <a:gdLst>
              <a:gd name="connsiteX0" fmla="*/ 0 w 1345385"/>
              <a:gd name="connsiteY0" fmla="*/ 668410 h 668410"/>
              <a:gd name="connsiteX1" fmla="*/ 672692 w 1345385"/>
              <a:gd name="connsiteY1" fmla="*/ 0 h 668410"/>
              <a:gd name="connsiteX2" fmla="*/ 1345385 w 1345385"/>
              <a:gd name="connsiteY2" fmla="*/ 668410 h 668410"/>
            </a:gdLst>
            <a:ahLst/>
            <a:cxnLst>
              <a:cxn ang="0">
                <a:pos x="connsiteX0" y="connsiteY0"/>
              </a:cxn>
              <a:cxn ang="0">
                <a:pos x="connsiteX1" y="connsiteY1"/>
              </a:cxn>
              <a:cxn ang="0">
                <a:pos x="connsiteX2" y="connsiteY2"/>
              </a:cxn>
            </a:cxnLst>
            <a:rect l="l" t="t" r="r" b="b"/>
            <a:pathLst>
              <a:path w="1345385" h="668410">
                <a:moveTo>
                  <a:pt x="0" y="668410"/>
                </a:moveTo>
                <a:lnTo>
                  <a:pt x="672692" y="0"/>
                </a:lnTo>
                <a:lnTo>
                  <a:pt x="1345385" y="668410"/>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3" name="Rectangle 92">
            <a:extLst>
              <a:ext uri="{FF2B5EF4-FFF2-40B4-BE49-F238E27FC236}">
                <a16:creationId xmlns:a16="http://schemas.microsoft.com/office/drawing/2014/main" id="{55EFEC59-B929-4851-9DEF-9106F2797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3480" y="2760304"/>
            <a:ext cx="418137" cy="41813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id="{6C132392-D5FF-4588-8FA1-5BAD77BF6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508836" y="4124955"/>
            <a:ext cx="635336" cy="63533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Rectangle 96">
            <a:extLst>
              <a:ext uri="{FF2B5EF4-FFF2-40B4-BE49-F238E27FC236}">
                <a16:creationId xmlns:a16="http://schemas.microsoft.com/office/drawing/2014/main" id="{C7EAC045-695C-4E73-9B7C-AFD6FB22DA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36522" y="4621062"/>
            <a:ext cx="224347" cy="224347"/>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Isosceles Triangle 98">
            <a:extLst>
              <a:ext uri="{FF2B5EF4-FFF2-40B4-BE49-F238E27FC236}">
                <a16:creationId xmlns:a16="http://schemas.microsoft.com/office/drawing/2014/main" id="{404A7A3A-BEAE-4BC6-A163-5D0E5F8C46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10175676" y="5597890"/>
            <a:ext cx="2982940" cy="1481975"/>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1" name="Rectangle 100">
            <a:extLst>
              <a:ext uri="{FF2B5EF4-FFF2-40B4-BE49-F238E27FC236}">
                <a16:creationId xmlns:a16="http://schemas.microsoft.com/office/drawing/2014/main" id="{12ED3B7D-405D-4DFA-8608-B6DE746718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46240" y="5280494"/>
            <a:ext cx="841505" cy="841505"/>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8A2BF745-AF15-470B-ABD0-227E983DC93C}"/>
              </a:ext>
            </a:extLst>
          </p:cNvPr>
          <p:cNvSpPr>
            <a:spLocks noGrp="1"/>
          </p:cNvSpPr>
          <p:nvPr>
            <p:ph idx="1"/>
          </p:nvPr>
        </p:nvSpPr>
        <p:spPr>
          <a:xfrm>
            <a:off x="1688560" y="643466"/>
            <a:ext cx="8988217" cy="5571065"/>
          </a:xfrm>
          <a:noFill/>
        </p:spPr>
        <p:txBody>
          <a:bodyPr anchor="ctr">
            <a:normAutofit/>
          </a:bodyPr>
          <a:lstStyle/>
          <a:p>
            <a:pPr algn="just">
              <a:lnSpc>
                <a:spcPct val="150000"/>
              </a:lnSpc>
            </a:pPr>
            <a:r>
              <a:rPr lang="en-US" sz="2000" dirty="0">
                <a:latin typeface="Arial" panose="020B0604020202020204" pitchFamily="34" charset="0"/>
                <a:ea typeface="+mj-ea"/>
                <a:cs typeface="Arial" panose="020B0604020202020204" pitchFamily="34" charset="0"/>
              </a:rPr>
              <a:t>Des Moines, Iowa is the capital and most populous city in Iowa. Employers and people are attracted to live and work in Des Moines due to its strong job market, low cost of living, strong schools, and high quality of life.</a:t>
            </a:r>
          </a:p>
          <a:p>
            <a:pPr algn="just">
              <a:lnSpc>
                <a:spcPct val="150000"/>
              </a:lnSpc>
            </a:pPr>
            <a:r>
              <a:rPr lang="en-US" sz="2000" dirty="0">
                <a:latin typeface="Arial" panose="020B0604020202020204" pitchFamily="34" charset="0"/>
                <a:ea typeface="+mj-ea"/>
                <a:cs typeface="Arial" panose="020B0604020202020204" pitchFamily="34" charset="0"/>
              </a:rPr>
              <a:t>This chapter utilizes the festival and event sector in Des Moines, Iowa as a case study to highlight the challenges of recovery and response to the COVID-19 pandemic.</a:t>
            </a:r>
          </a:p>
          <a:p>
            <a:pPr algn="just">
              <a:lnSpc>
                <a:spcPct val="150000"/>
              </a:lnSpc>
            </a:pPr>
            <a:r>
              <a:rPr lang="en-US" sz="2000" dirty="0">
                <a:latin typeface="Arial" panose="020B0604020202020204" pitchFamily="34" charset="0"/>
                <a:ea typeface="+mj-ea"/>
                <a:cs typeface="Arial" panose="020B0604020202020204" pitchFamily="34" charset="0"/>
              </a:rPr>
              <a:t>This chapter examines how Des Moines’s portfolio management of festivals and events will position the city for a strong recovery in the festival and event sector. </a:t>
            </a:r>
          </a:p>
        </p:txBody>
      </p:sp>
    </p:spTree>
    <p:extLst>
      <p:ext uri="{BB962C8B-B14F-4D97-AF65-F5344CB8AC3E}">
        <p14:creationId xmlns:p14="http://schemas.microsoft.com/office/powerpoint/2010/main" val="677479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B38FD3B-B2F5-4E54-94BC-6AEFC54D0618}"/>
              </a:ext>
            </a:extLst>
          </p:cNvPr>
          <p:cNvPicPr/>
          <p:nvPr/>
        </p:nvPicPr>
        <p:blipFill>
          <a:blip r:embed="rId2">
            <a:extLst>
              <a:ext uri="{28A0092B-C50C-407E-A947-70E740481C1C}">
                <a14:useLocalDpi xmlns:a14="http://schemas.microsoft.com/office/drawing/2010/main" val="0"/>
              </a:ext>
            </a:extLst>
          </a:blip>
          <a:stretch>
            <a:fillRect/>
          </a:stretch>
        </p:blipFill>
        <p:spPr>
          <a:xfrm>
            <a:off x="908421" y="1406306"/>
            <a:ext cx="10636776" cy="4917143"/>
          </a:xfrm>
          <a:prstGeom prst="rect">
            <a:avLst/>
          </a:prstGeom>
        </p:spPr>
      </p:pic>
      <p:sp>
        <p:nvSpPr>
          <p:cNvPr id="5" name="Title 1">
            <a:extLst>
              <a:ext uri="{FF2B5EF4-FFF2-40B4-BE49-F238E27FC236}">
                <a16:creationId xmlns:a16="http://schemas.microsoft.com/office/drawing/2014/main" id="{235A07A8-BE60-4057-A4BD-22C88567980A}"/>
              </a:ext>
            </a:extLst>
          </p:cNvPr>
          <p:cNvSpPr>
            <a:spLocks noGrp="1"/>
          </p:cNvSpPr>
          <p:nvPr>
            <p:ph type="title"/>
          </p:nvPr>
        </p:nvSpPr>
        <p:spPr>
          <a:xfrm>
            <a:off x="266329" y="192215"/>
            <a:ext cx="11200592" cy="707895"/>
          </a:xfrm>
        </p:spPr>
        <p:txBody>
          <a:bodyPr>
            <a:normAutofit/>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Key Festivals and Events in Des Moines</a:t>
            </a:r>
          </a:p>
        </p:txBody>
      </p:sp>
      <p:sp>
        <p:nvSpPr>
          <p:cNvPr id="6" name="Arrow: Left 5">
            <a:extLst>
              <a:ext uri="{FF2B5EF4-FFF2-40B4-BE49-F238E27FC236}">
                <a16:creationId xmlns:a16="http://schemas.microsoft.com/office/drawing/2014/main" id="{D3E78EC6-E411-4D17-AF04-F4D8AC8F78DA}"/>
              </a:ext>
            </a:extLst>
          </p:cNvPr>
          <p:cNvSpPr/>
          <p:nvPr/>
        </p:nvSpPr>
        <p:spPr>
          <a:xfrm rot="16200000">
            <a:off x="5099540" y="2216704"/>
            <a:ext cx="765978" cy="152422"/>
          </a:xfrm>
          <a:prstGeom prst="leftArrow">
            <a:avLst/>
          </a:prstGeom>
          <a:solidFill>
            <a:srgbClr val="C0C0C0"/>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7" name="Oval 6">
            <a:extLst>
              <a:ext uri="{FF2B5EF4-FFF2-40B4-BE49-F238E27FC236}">
                <a16:creationId xmlns:a16="http://schemas.microsoft.com/office/drawing/2014/main" id="{69B8CF30-C4FD-40EC-AC6E-DEB1DED2EF90}"/>
              </a:ext>
            </a:extLst>
          </p:cNvPr>
          <p:cNvSpPr/>
          <p:nvPr/>
        </p:nvSpPr>
        <p:spPr>
          <a:xfrm>
            <a:off x="4281263" y="909542"/>
            <a:ext cx="2321506" cy="999156"/>
          </a:xfrm>
          <a:prstGeom prst="ellipse">
            <a:avLst/>
          </a:prstGeom>
          <a:solidFill>
            <a:srgbClr val="C0C0C0"/>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200" i="1" dirty="0">
                <a:solidFill>
                  <a:schemeClr val="tx1"/>
                </a:solidFill>
                <a:effectLst/>
                <a:latin typeface="Times New Roman" panose="02020603050405020304" pitchFamily="18" charset="0"/>
                <a:ea typeface="Calibri" panose="020F0502020204030204" pitchFamily="34" charset="0"/>
              </a:rPr>
              <a:t>Business events, expos, live music events, sports and other kinds of events</a:t>
            </a:r>
            <a:endParaRPr lang="en-US" sz="1200" i="1" dirty="0">
              <a:solidFill>
                <a:schemeClr val="tx1"/>
              </a:solidFill>
            </a:endParaRPr>
          </a:p>
        </p:txBody>
      </p:sp>
      <p:sp>
        <p:nvSpPr>
          <p:cNvPr id="8" name="Arrow: Left 7">
            <a:extLst>
              <a:ext uri="{FF2B5EF4-FFF2-40B4-BE49-F238E27FC236}">
                <a16:creationId xmlns:a16="http://schemas.microsoft.com/office/drawing/2014/main" id="{50AFEB97-8DD5-4286-B60B-05CC15D0BF08}"/>
              </a:ext>
            </a:extLst>
          </p:cNvPr>
          <p:cNvSpPr/>
          <p:nvPr/>
        </p:nvSpPr>
        <p:spPr>
          <a:xfrm rot="16200000">
            <a:off x="9826081" y="2457888"/>
            <a:ext cx="918379" cy="152423"/>
          </a:xfrm>
          <a:prstGeom prst="leftArrow">
            <a:avLst/>
          </a:prstGeom>
          <a:solidFill>
            <a:schemeClr val="accent1">
              <a:lumMod val="20000"/>
              <a:lumOff val="80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9" name="Oval 8">
            <a:extLst>
              <a:ext uri="{FF2B5EF4-FFF2-40B4-BE49-F238E27FC236}">
                <a16:creationId xmlns:a16="http://schemas.microsoft.com/office/drawing/2014/main" id="{2A07613F-E53F-45C2-9198-3703B85AC592}"/>
              </a:ext>
            </a:extLst>
          </p:cNvPr>
          <p:cNvSpPr/>
          <p:nvPr/>
        </p:nvSpPr>
        <p:spPr>
          <a:xfrm>
            <a:off x="9153382" y="1094359"/>
            <a:ext cx="2313539" cy="999156"/>
          </a:xfrm>
          <a:prstGeom prst="ellipse">
            <a:avLst/>
          </a:prstGeom>
          <a:solidFill>
            <a:schemeClr val="accent1">
              <a:lumMod val="20000"/>
              <a:lumOff val="8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Political Events</a:t>
            </a:r>
          </a:p>
        </p:txBody>
      </p:sp>
      <p:sp>
        <p:nvSpPr>
          <p:cNvPr id="10" name="Arrow: Left 9">
            <a:extLst>
              <a:ext uri="{FF2B5EF4-FFF2-40B4-BE49-F238E27FC236}">
                <a16:creationId xmlns:a16="http://schemas.microsoft.com/office/drawing/2014/main" id="{52DB8CFF-AA4C-4151-B2E0-C46C1FD488B1}"/>
              </a:ext>
            </a:extLst>
          </p:cNvPr>
          <p:cNvSpPr/>
          <p:nvPr/>
        </p:nvSpPr>
        <p:spPr>
          <a:xfrm rot="16200000">
            <a:off x="7402599" y="2333445"/>
            <a:ext cx="999157" cy="152423"/>
          </a:xfrm>
          <a:prstGeom prst="leftArrow">
            <a:avLst/>
          </a:prstGeom>
          <a:solidFill>
            <a:schemeClr val="accent2">
              <a:lumMod val="20000"/>
              <a:lumOff val="80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1" name="Oval 10">
            <a:extLst>
              <a:ext uri="{FF2B5EF4-FFF2-40B4-BE49-F238E27FC236}">
                <a16:creationId xmlns:a16="http://schemas.microsoft.com/office/drawing/2014/main" id="{2AD110D7-B5C5-43C9-9868-E6045EA8E92B}"/>
              </a:ext>
            </a:extLst>
          </p:cNvPr>
          <p:cNvSpPr/>
          <p:nvPr/>
        </p:nvSpPr>
        <p:spPr>
          <a:xfrm>
            <a:off x="6683795" y="1042124"/>
            <a:ext cx="2321506" cy="999156"/>
          </a:xfrm>
          <a:prstGeom prst="ellipse">
            <a:avLst/>
          </a:prstGeom>
          <a:solidFill>
            <a:schemeClr val="accent2">
              <a:lumMod val="20000"/>
              <a:lumOff val="8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Capital City Pride</a:t>
            </a:r>
          </a:p>
          <a:p>
            <a:pPr algn="ctr"/>
            <a:r>
              <a:rPr lang="en-US" sz="1400" i="1" dirty="0"/>
              <a:t>Retail Events</a:t>
            </a:r>
          </a:p>
        </p:txBody>
      </p:sp>
      <p:sp>
        <p:nvSpPr>
          <p:cNvPr id="12" name="Arrow: Left 11">
            <a:extLst>
              <a:ext uri="{FF2B5EF4-FFF2-40B4-BE49-F238E27FC236}">
                <a16:creationId xmlns:a16="http://schemas.microsoft.com/office/drawing/2014/main" id="{A5162A4C-AA38-4EF0-A2BB-2A25B38504E2}"/>
              </a:ext>
            </a:extLst>
          </p:cNvPr>
          <p:cNvSpPr/>
          <p:nvPr/>
        </p:nvSpPr>
        <p:spPr>
          <a:xfrm rot="5400000">
            <a:off x="7746480" y="4980678"/>
            <a:ext cx="918379" cy="165206"/>
          </a:xfrm>
          <a:prstGeom prst="leftArrow">
            <a:avLst/>
          </a:prstGeom>
          <a:solidFill>
            <a:schemeClr val="accent4">
              <a:lumMod val="40000"/>
              <a:lumOff val="60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3" name="Oval 12">
            <a:extLst>
              <a:ext uri="{FF2B5EF4-FFF2-40B4-BE49-F238E27FC236}">
                <a16:creationId xmlns:a16="http://schemas.microsoft.com/office/drawing/2014/main" id="{2155683E-F092-40C7-8EB1-E2DD513EE1B1}"/>
              </a:ext>
            </a:extLst>
          </p:cNvPr>
          <p:cNvSpPr/>
          <p:nvPr/>
        </p:nvSpPr>
        <p:spPr>
          <a:xfrm>
            <a:off x="6986727" y="5446415"/>
            <a:ext cx="2226734" cy="889748"/>
          </a:xfrm>
          <a:prstGeom prst="ellipse">
            <a:avLst/>
          </a:prstGeom>
          <a:solidFill>
            <a:schemeClr val="accent4">
              <a:lumMod val="40000"/>
              <a:lumOff val="6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Beer-related events</a:t>
            </a:r>
          </a:p>
        </p:txBody>
      </p:sp>
      <p:sp>
        <p:nvSpPr>
          <p:cNvPr id="14" name="Arrow: Left 13">
            <a:extLst>
              <a:ext uri="{FF2B5EF4-FFF2-40B4-BE49-F238E27FC236}">
                <a16:creationId xmlns:a16="http://schemas.microsoft.com/office/drawing/2014/main" id="{3840F30C-A82D-4000-942A-8C77BBFED204}"/>
              </a:ext>
            </a:extLst>
          </p:cNvPr>
          <p:cNvSpPr/>
          <p:nvPr/>
        </p:nvSpPr>
        <p:spPr>
          <a:xfrm rot="12759688">
            <a:off x="4312581" y="4266107"/>
            <a:ext cx="961527" cy="127741"/>
          </a:xfrm>
          <a:prstGeom prst="leftArrow">
            <a:avLst/>
          </a:prstGeom>
          <a:solidFill>
            <a:schemeClr val="accent4">
              <a:lumMod val="75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5" name="Oval 14">
            <a:extLst>
              <a:ext uri="{FF2B5EF4-FFF2-40B4-BE49-F238E27FC236}">
                <a16:creationId xmlns:a16="http://schemas.microsoft.com/office/drawing/2014/main" id="{FBB13F12-0C38-4964-A25C-8D139D0E765B}"/>
              </a:ext>
            </a:extLst>
          </p:cNvPr>
          <p:cNvSpPr/>
          <p:nvPr/>
        </p:nvSpPr>
        <p:spPr>
          <a:xfrm>
            <a:off x="2352143" y="3260637"/>
            <a:ext cx="2321506" cy="999156"/>
          </a:xfrm>
          <a:prstGeom prst="ellipse">
            <a:avLst/>
          </a:prstGeom>
          <a:solidFill>
            <a:schemeClr val="accent4">
              <a:lumMod val="7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Downtown Farmers’ Market</a:t>
            </a:r>
          </a:p>
        </p:txBody>
      </p:sp>
      <p:sp>
        <p:nvSpPr>
          <p:cNvPr id="16" name="Arrow: Left 15">
            <a:extLst>
              <a:ext uri="{FF2B5EF4-FFF2-40B4-BE49-F238E27FC236}">
                <a16:creationId xmlns:a16="http://schemas.microsoft.com/office/drawing/2014/main" id="{781313EA-6C37-4523-B7BA-6BAAD56A6E5E}"/>
              </a:ext>
            </a:extLst>
          </p:cNvPr>
          <p:cNvSpPr/>
          <p:nvPr/>
        </p:nvSpPr>
        <p:spPr>
          <a:xfrm rot="9564362">
            <a:off x="4159796" y="5895489"/>
            <a:ext cx="918379" cy="176095"/>
          </a:xfrm>
          <a:prstGeom prst="leftArrow">
            <a:avLst/>
          </a:prstGeom>
          <a:solidFill>
            <a:srgbClr val="F6A2D6"/>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7" name="Oval 16">
            <a:extLst>
              <a:ext uri="{FF2B5EF4-FFF2-40B4-BE49-F238E27FC236}">
                <a16:creationId xmlns:a16="http://schemas.microsoft.com/office/drawing/2014/main" id="{A1F75721-6673-46CD-B091-0332EF46530B}"/>
              </a:ext>
            </a:extLst>
          </p:cNvPr>
          <p:cNvSpPr/>
          <p:nvPr/>
        </p:nvSpPr>
        <p:spPr>
          <a:xfrm>
            <a:off x="1959757" y="5540402"/>
            <a:ext cx="2321506" cy="999156"/>
          </a:xfrm>
          <a:prstGeom prst="ellipse">
            <a:avLst/>
          </a:prstGeom>
          <a:solidFill>
            <a:srgbClr val="F6A2D6"/>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Iowa Clubs sport events; wedding expo</a:t>
            </a:r>
          </a:p>
        </p:txBody>
      </p:sp>
      <p:sp>
        <p:nvSpPr>
          <p:cNvPr id="18" name="Arrow: Left 17">
            <a:extLst>
              <a:ext uri="{FF2B5EF4-FFF2-40B4-BE49-F238E27FC236}">
                <a16:creationId xmlns:a16="http://schemas.microsoft.com/office/drawing/2014/main" id="{B5DD4C83-98A8-4724-A1EE-D5142DB38DD9}"/>
              </a:ext>
            </a:extLst>
          </p:cNvPr>
          <p:cNvSpPr/>
          <p:nvPr/>
        </p:nvSpPr>
        <p:spPr>
          <a:xfrm rot="10800000">
            <a:off x="2042202" y="4734948"/>
            <a:ext cx="918379" cy="170130"/>
          </a:xfrm>
          <a:prstGeom prst="leftArrow">
            <a:avLst/>
          </a:prstGeom>
          <a:solidFill>
            <a:schemeClr val="accent6">
              <a:lumMod val="40000"/>
              <a:lumOff val="60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9" name="Oval 18">
            <a:extLst>
              <a:ext uri="{FF2B5EF4-FFF2-40B4-BE49-F238E27FC236}">
                <a16:creationId xmlns:a16="http://schemas.microsoft.com/office/drawing/2014/main" id="{3915894B-EA5B-4BE5-916A-1FFA30195B97}"/>
              </a:ext>
            </a:extLst>
          </p:cNvPr>
          <p:cNvSpPr/>
          <p:nvPr/>
        </p:nvSpPr>
        <p:spPr>
          <a:xfrm>
            <a:off x="168676" y="4163627"/>
            <a:ext cx="2095129" cy="1311495"/>
          </a:xfrm>
          <a:prstGeom prst="ellipse">
            <a:avLst/>
          </a:prstGeom>
          <a:solidFill>
            <a:schemeClr val="accent6">
              <a:lumMod val="40000"/>
              <a:lumOff val="60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050" i="1" dirty="0">
                <a:solidFill>
                  <a:schemeClr val="tx1"/>
                </a:solidFill>
              </a:rPr>
              <a:t>Des Moines Arts festival; </a:t>
            </a:r>
            <a:r>
              <a:rPr lang="en-US" sz="1050" i="1" dirty="0">
                <a:solidFill>
                  <a:schemeClr val="tx1"/>
                </a:solidFill>
                <a:effectLst/>
                <a:latin typeface="Times New Roman" panose="02020603050405020304" pitchFamily="18" charset="0"/>
                <a:ea typeface="Calibri" panose="020F0502020204030204" pitchFamily="34" charset="0"/>
              </a:rPr>
              <a:t>Celebr Asian Heritage Festival; World Food and Music Festival; 80/35 music festival </a:t>
            </a:r>
            <a:r>
              <a:rPr lang="en-US" sz="1050" i="1" dirty="0">
                <a:solidFill>
                  <a:schemeClr val="tx1"/>
                </a:solidFill>
              </a:rPr>
              <a:t>  </a:t>
            </a:r>
          </a:p>
        </p:txBody>
      </p:sp>
      <p:sp>
        <p:nvSpPr>
          <p:cNvPr id="20" name="Arrow: Left 19">
            <a:extLst>
              <a:ext uri="{FF2B5EF4-FFF2-40B4-BE49-F238E27FC236}">
                <a16:creationId xmlns:a16="http://schemas.microsoft.com/office/drawing/2014/main" id="{714A66A8-10D5-44D6-A462-60134611098C}"/>
              </a:ext>
            </a:extLst>
          </p:cNvPr>
          <p:cNvSpPr/>
          <p:nvPr/>
        </p:nvSpPr>
        <p:spPr>
          <a:xfrm rot="18229808">
            <a:off x="10072478" y="4618688"/>
            <a:ext cx="759390" cy="152269"/>
          </a:xfrm>
          <a:prstGeom prst="leftArrow">
            <a:avLst/>
          </a:prstGeom>
          <a:solidFill>
            <a:srgbClr val="FF8585"/>
          </a:solidFill>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21" name="Oval 20">
            <a:extLst>
              <a:ext uri="{FF2B5EF4-FFF2-40B4-BE49-F238E27FC236}">
                <a16:creationId xmlns:a16="http://schemas.microsoft.com/office/drawing/2014/main" id="{A5726220-C2E3-4C45-8341-FCE17A23744D}"/>
              </a:ext>
            </a:extLst>
          </p:cNvPr>
          <p:cNvSpPr/>
          <p:nvPr/>
        </p:nvSpPr>
        <p:spPr>
          <a:xfrm>
            <a:off x="10287669" y="3941819"/>
            <a:ext cx="1880587" cy="716550"/>
          </a:xfrm>
          <a:prstGeom prst="ellipse">
            <a:avLst/>
          </a:prstGeom>
          <a:solidFill>
            <a:srgbClr val="FF8585"/>
          </a:solidFill>
        </p:spPr>
        <p:style>
          <a:lnRef idx="1">
            <a:schemeClr val="dk1"/>
          </a:lnRef>
          <a:fillRef idx="2">
            <a:schemeClr val="dk1"/>
          </a:fillRef>
          <a:effectRef idx="1">
            <a:schemeClr val="dk1"/>
          </a:effectRef>
          <a:fontRef idx="minor">
            <a:schemeClr val="dk1"/>
          </a:fontRef>
        </p:style>
        <p:txBody>
          <a:bodyPr rtlCol="0" anchor="ctr"/>
          <a:lstStyle/>
          <a:p>
            <a:pPr algn="ctr"/>
            <a:r>
              <a:rPr lang="en-US" sz="1400" i="1" dirty="0"/>
              <a:t>Iowa State Fair</a:t>
            </a:r>
          </a:p>
        </p:txBody>
      </p:sp>
      <p:sp>
        <p:nvSpPr>
          <p:cNvPr id="2" name="TextBox 1"/>
          <p:cNvSpPr txBox="1"/>
          <p:nvPr/>
        </p:nvSpPr>
        <p:spPr>
          <a:xfrm>
            <a:off x="4457700" y="6336163"/>
            <a:ext cx="7087497" cy="692497"/>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Figure 1. Map of Festival and Event Districts in Des Moines. Retrieved from Google (n.d.). </a:t>
            </a:r>
            <a:r>
              <a:rPr lang="en-US" sz="1050" i="1" dirty="0">
                <a:latin typeface="Arial" panose="020B0604020202020204" pitchFamily="34" charset="0"/>
                <a:cs typeface="Arial" panose="020B0604020202020204" pitchFamily="34" charset="0"/>
              </a:rPr>
              <a:t>Des Moines</a:t>
            </a:r>
            <a:r>
              <a:rPr lang="en-US" sz="1050" dirty="0">
                <a:latin typeface="Arial" panose="020B0604020202020204" pitchFamily="34" charset="0"/>
                <a:cs typeface="Arial" panose="020B0604020202020204" pitchFamily="34" charset="0"/>
              </a:rPr>
              <a:t>. </a:t>
            </a:r>
            <a:r>
              <a:rPr lang="en-US" sz="1050" u="sng" dirty="0">
                <a:latin typeface="Arial" panose="020B0604020202020204" pitchFamily="34" charset="0"/>
                <a:cs typeface="Arial" panose="020B0604020202020204" pitchFamily="34" charset="0"/>
                <a:hlinkClick r:id="rId3"/>
              </a:rPr>
              <a:t>https://www.google.com/maps/@41.5877507,-93.623323,15.25z</a:t>
            </a:r>
            <a:r>
              <a:rPr lang="en-US" sz="1050" dirty="0">
                <a:latin typeface="Arial" panose="020B0604020202020204" pitchFamily="34" charset="0"/>
                <a:cs typeface="Arial" panose="020B0604020202020204" pitchFamily="34" charset="0"/>
              </a:rPr>
              <a:t>. Names of districts have been added by authors. </a:t>
            </a:r>
          </a:p>
          <a:p>
            <a:endParaRPr lang="en-US" dirty="0"/>
          </a:p>
        </p:txBody>
      </p:sp>
    </p:spTree>
    <p:extLst>
      <p:ext uri="{BB962C8B-B14F-4D97-AF65-F5344CB8AC3E}">
        <p14:creationId xmlns:p14="http://schemas.microsoft.com/office/powerpoint/2010/main" val="346128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 name="Rectangle 95">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F06AF8D-3360-4D2E-A70D-71DFED6CE35D}"/>
              </a:ext>
            </a:extLst>
          </p:cNvPr>
          <p:cNvSpPr>
            <a:spLocks noGrp="1"/>
          </p:cNvSpPr>
          <p:nvPr>
            <p:ph type="title"/>
          </p:nvPr>
        </p:nvSpPr>
        <p:spPr>
          <a:xfrm>
            <a:off x="643467" y="321734"/>
            <a:ext cx="10905066" cy="1135737"/>
          </a:xfrm>
        </p:spPr>
        <p:txBody>
          <a:bodyPr vert="horz" lIns="91440" tIns="45720" rIns="91440" bIns="45720" rtlCol="0" anchor="ctr">
            <a:normAutofit/>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The Impact of COVID-19</a:t>
            </a:r>
          </a:p>
        </p:txBody>
      </p:sp>
      <p:sp>
        <p:nvSpPr>
          <p:cNvPr id="4" name="TextBox 3">
            <a:extLst>
              <a:ext uri="{FF2B5EF4-FFF2-40B4-BE49-F238E27FC236}">
                <a16:creationId xmlns:a16="http://schemas.microsoft.com/office/drawing/2014/main" id="{3236830E-C569-4432-A53C-D934814A8639}"/>
              </a:ext>
            </a:extLst>
          </p:cNvPr>
          <p:cNvSpPr txBox="1"/>
          <p:nvPr/>
        </p:nvSpPr>
        <p:spPr>
          <a:xfrm>
            <a:off x="643467" y="1577515"/>
            <a:ext cx="10905066" cy="4393982"/>
          </a:xfrm>
          <a:prstGeom prst="rect">
            <a:avLst/>
          </a:prstGeom>
        </p:spPr>
        <p:txBody>
          <a:bodyPr vert="horz" lIns="91440" tIns="45720" rIns="91440" bIns="45720" rtlCol="0">
            <a:normAutofit fontScale="85000" lnSpcReduction="10000"/>
          </a:bodyPr>
          <a:lstStyle/>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On March 15, 2020, Des Moines declared a state of emergency.  </a:t>
            </a:r>
          </a:p>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The pandemic has disrupted event ticket sales, volunteers, and community sponsorships. </a:t>
            </a:r>
          </a:p>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The cancelation and delay of conventions and sporting events resulted in a revenue loss of more than $35 million. </a:t>
            </a:r>
          </a:p>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The Iowa State Fair was canceled for the first time since World War II, which resulted in an </a:t>
            </a:r>
            <a:r>
              <a:rPr lang="en-US" sz="2000" i="1" dirty="0">
                <a:latin typeface="Arial" panose="020B0604020202020204" pitchFamily="34" charset="0"/>
                <a:ea typeface="+mj-ea"/>
                <a:cs typeface="Arial" panose="020B0604020202020204" pitchFamily="34" charset="0"/>
              </a:rPr>
              <a:t>estimated loss of $30 million </a:t>
            </a:r>
            <a:r>
              <a:rPr lang="en-US" sz="2000" dirty="0">
                <a:latin typeface="Arial" panose="020B0604020202020204" pitchFamily="34" charset="0"/>
                <a:ea typeface="+mj-ea"/>
                <a:cs typeface="Arial" panose="020B0604020202020204" pitchFamily="34" charset="0"/>
              </a:rPr>
              <a:t>in revenues.</a:t>
            </a:r>
          </a:p>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Numerous independent music venues, including Vaudeville Mews in Des Moines, </a:t>
            </a:r>
            <a:r>
              <a:rPr lang="en-US" sz="2000" i="1" dirty="0">
                <a:latin typeface="Arial" panose="020B0604020202020204" pitchFamily="34" charset="0"/>
                <a:ea typeface="+mj-ea"/>
                <a:cs typeface="Arial" panose="020B0604020202020204" pitchFamily="34" charset="0"/>
              </a:rPr>
              <a:t>closed </a:t>
            </a:r>
            <a:r>
              <a:rPr lang="en-US" sz="2000" dirty="0">
                <a:latin typeface="Arial" panose="020B0604020202020204" pitchFamily="34" charset="0"/>
                <a:ea typeface="+mj-ea"/>
                <a:cs typeface="Arial" panose="020B0604020202020204" pitchFamily="34" charset="0"/>
              </a:rPr>
              <a:t>during the pandemic. </a:t>
            </a:r>
          </a:p>
          <a:p>
            <a:pPr marL="342900" indent="-228600">
              <a:lnSpc>
                <a:spcPct val="160000"/>
              </a:lnSpc>
              <a:spcAft>
                <a:spcPts val="600"/>
              </a:spcAft>
              <a:buFont typeface="Arial" panose="020B0604020202020204" pitchFamily="34" charset="0"/>
              <a:buChar char="•"/>
            </a:pPr>
            <a:r>
              <a:rPr lang="en-US" sz="2000" dirty="0">
                <a:latin typeface="Arial" panose="020B0604020202020204" pitchFamily="34" charset="0"/>
                <a:ea typeface="+mj-ea"/>
                <a:cs typeface="Arial" panose="020B0604020202020204" pitchFamily="34" charset="0"/>
              </a:rPr>
              <a:t>Wooly’s an independent music venue in the East Village neighborhood in Des Moines was reopened with a reduced capacity. </a:t>
            </a:r>
            <a:endParaRPr lang="en-US" sz="2000" dirty="0"/>
          </a:p>
        </p:txBody>
      </p:sp>
      <p:sp>
        <p:nvSpPr>
          <p:cNvPr id="98" name="Rectangle 97">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Isosceles Triangle 99">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Isosceles Triangle 10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4" name="Rectangle 10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AutoShape 2" descr="Home | Capital City Pride">
            <a:extLst>
              <a:ext uri="{FF2B5EF4-FFF2-40B4-BE49-F238E27FC236}">
                <a16:creationId xmlns:a16="http://schemas.microsoft.com/office/drawing/2014/main" id="{9DE7884D-9509-4C63-9604-70B2F0251493}"/>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AutoShape 2" descr="Home | Capital City Pride">
            <a:extLst>
              <a:ext uri="{FF2B5EF4-FFF2-40B4-BE49-F238E27FC236}">
                <a16:creationId xmlns:a16="http://schemas.microsoft.com/office/drawing/2014/main" id="{96C1A560-3AC4-4CD3-8A75-6A638289869D}"/>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62590807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32" name="Rectangle 191">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7673BF5-DD11-4F10-8043-2834D2E9F66E}"/>
              </a:ext>
            </a:extLst>
          </p:cNvPr>
          <p:cNvSpPr>
            <a:spLocks noGrp="1"/>
          </p:cNvSpPr>
          <p:nvPr>
            <p:ph type="title"/>
          </p:nvPr>
        </p:nvSpPr>
        <p:spPr>
          <a:xfrm>
            <a:off x="-2" y="0"/>
            <a:ext cx="12192001" cy="1332695"/>
          </a:xfrm>
        </p:spPr>
        <p:txBody>
          <a:bodyPr>
            <a:normAutofit/>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How Des Moines Events Have Adapted</a:t>
            </a:r>
          </a:p>
        </p:txBody>
      </p:sp>
      <p:graphicFrame>
        <p:nvGraphicFramePr>
          <p:cNvPr id="13330" name="Content Placeholder 2">
            <a:extLst>
              <a:ext uri="{FF2B5EF4-FFF2-40B4-BE49-F238E27FC236}">
                <a16:creationId xmlns:a16="http://schemas.microsoft.com/office/drawing/2014/main" id="{72537EF0-CAB9-4FA6-99C0-752EAE8E90E1}"/>
              </a:ext>
            </a:extLst>
          </p:cNvPr>
          <p:cNvGraphicFramePr>
            <a:graphicFrameLocks noGrp="1"/>
          </p:cNvGraphicFramePr>
          <p:nvPr>
            <p:ph idx="1"/>
            <p:extLst>
              <p:ext uri="{D42A27DB-BD31-4B8C-83A1-F6EECF244321}">
                <p14:modId xmlns:p14="http://schemas.microsoft.com/office/powerpoint/2010/main" val="2592894896"/>
              </p:ext>
            </p:extLst>
          </p:nvPr>
        </p:nvGraphicFramePr>
        <p:xfrm>
          <a:off x="512329" y="1117542"/>
          <a:ext cx="11073029"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317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E7BF6-F9C4-49A2-AC5E-43C9C5CD3E04}"/>
              </a:ext>
            </a:extLst>
          </p:cNvPr>
          <p:cNvSpPr>
            <a:spLocks noGrp="1"/>
          </p:cNvSpPr>
          <p:nvPr>
            <p:ph type="title"/>
          </p:nvPr>
        </p:nvSpPr>
        <p:spPr>
          <a:xfrm>
            <a:off x="776056" y="-164988"/>
            <a:ext cx="10515600" cy="1325563"/>
          </a:xfrm>
        </p:spPr>
        <p:txBody>
          <a:bodyPr>
            <a:normAutofit/>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Portfolio Management in Des Moines</a:t>
            </a:r>
          </a:p>
        </p:txBody>
      </p:sp>
      <p:sp>
        <p:nvSpPr>
          <p:cNvPr id="3" name="Content Placeholder 2">
            <a:extLst>
              <a:ext uri="{FF2B5EF4-FFF2-40B4-BE49-F238E27FC236}">
                <a16:creationId xmlns:a16="http://schemas.microsoft.com/office/drawing/2014/main" id="{4E2D25F1-3DBA-4E37-9233-F7635E19DB8C}"/>
              </a:ext>
            </a:extLst>
          </p:cNvPr>
          <p:cNvSpPr>
            <a:spLocks noGrp="1"/>
          </p:cNvSpPr>
          <p:nvPr>
            <p:ph idx="1"/>
          </p:nvPr>
        </p:nvSpPr>
        <p:spPr>
          <a:xfrm>
            <a:off x="412071" y="742486"/>
            <a:ext cx="11779929" cy="1128742"/>
          </a:xfrm>
        </p:spPr>
        <p:txBody>
          <a:bodyPr>
            <a:normAutofit fontScale="92500" lnSpcReduction="20000"/>
          </a:bodyPr>
          <a:lstStyle/>
          <a:p>
            <a:pPr marL="0" indent="0">
              <a:lnSpc>
                <a:spcPct val="150000"/>
              </a:lnSpc>
              <a:buNone/>
            </a:pPr>
            <a:r>
              <a:rPr lang="en-US" sz="1800" dirty="0">
                <a:latin typeface="Arial" panose="020B0604020202020204" pitchFamily="34" charset="0"/>
                <a:cs typeface="Arial" panose="020B0604020202020204" pitchFamily="34" charset="0"/>
              </a:rPr>
              <a:t>Events and festivals in Des Moines have long been supported by the community and volunteers, along with financial support through stakeholders like </a:t>
            </a:r>
            <a:r>
              <a:rPr lang="en-US" sz="1800" b="1" dirty="0">
                <a:latin typeface="Arial" panose="020B0604020202020204" pitchFamily="34" charset="0"/>
                <a:cs typeface="Arial" panose="020B0604020202020204" pitchFamily="34" charset="0"/>
              </a:rPr>
              <a:t>Catch Des Moines, City of Des Moines, Bravo Greater Des Moines, and Greater Des Moines Partnership</a:t>
            </a:r>
            <a:r>
              <a:rPr lang="en-US" sz="1800" dirty="0">
                <a:latin typeface="Arial" panose="020B0604020202020204" pitchFamily="34" charset="0"/>
                <a:cs typeface="Arial" panose="020B0604020202020204" pitchFamily="34" charset="0"/>
              </a:rPr>
              <a:t>.</a:t>
            </a:r>
          </a:p>
        </p:txBody>
      </p:sp>
      <p:graphicFrame>
        <p:nvGraphicFramePr>
          <p:cNvPr id="5" name="Table 4">
            <a:extLst>
              <a:ext uri="{FF2B5EF4-FFF2-40B4-BE49-F238E27FC236}">
                <a16:creationId xmlns:a16="http://schemas.microsoft.com/office/drawing/2014/main" id="{715C844D-EC4E-43D7-BE14-14ED3E65B38B}"/>
              </a:ext>
            </a:extLst>
          </p:cNvPr>
          <p:cNvGraphicFramePr/>
          <p:nvPr>
            <p:extLst>
              <p:ext uri="{D42A27DB-BD31-4B8C-83A1-F6EECF244321}">
                <p14:modId xmlns:p14="http://schemas.microsoft.com/office/powerpoint/2010/main" val="162578557"/>
              </p:ext>
            </p:extLst>
          </p:nvPr>
        </p:nvGraphicFramePr>
        <p:xfrm>
          <a:off x="412071" y="1871228"/>
          <a:ext cx="11528397" cy="4807868"/>
        </p:xfrm>
        <a:graphic>
          <a:graphicData uri="http://schemas.openxmlformats.org/drawingml/2006/table">
            <a:tbl>
              <a:tblPr firstRow="1" firstCol="1" bandRow="1">
                <a:tableStyleId>{5C22544A-7EE6-4342-B048-85BDC9FD1C3A}</a:tableStyleId>
              </a:tblPr>
              <a:tblGrid>
                <a:gridCol w="2044358">
                  <a:extLst>
                    <a:ext uri="{9D8B030D-6E8A-4147-A177-3AD203B41FA5}">
                      <a16:colId xmlns:a16="http://schemas.microsoft.com/office/drawing/2014/main" val="2862489072"/>
                    </a:ext>
                  </a:extLst>
                </a:gridCol>
                <a:gridCol w="1884363">
                  <a:extLst>
                    <a:ext uri="{9D8B030D-6E8A-4147-A177-3AD203B41FA5}">
                      <a16:colId xmlns:a16="http://schemas.microsoft.com/office/drawing/2014/main" val="2874099631"/>
                    </a:ext>
                  </a:extLst>
                </a:gridCol>
                <a:gridCol w="1831034">
                  <a:extLst>
                    <a:ext uri="{9D8B030D-6E8A-4147-A177-3AD203B41FA5}">
                      <a16:colId xmlns:a16="http://schemas.microsoft.com/office/drawing/2014/main" val="2148773762"/>
                    </a:ext>
                  </a:extLst>
                </a:gridCol>
                <a:gridCol w="1804367">
                  <a:extLst>
                    <a:ext uri="{9D8B030D-6E8A-4147-A177-3AD203B41FA5}">
                      <a16:colId xmlns:a16="http://schemas.microsoft.com/office/drawing/2014/main" val="4033751937"/>
                    </a:ext>
                  </a:extLst>
                </a:gridCol>
                <a:gridCol w="2008804">
                  <a:extLst>
                    <a:ext uri="{9D8B030D-6E8A-4147-A177-3AD203B41FA5}">
                      <a16:colId xmlns:a16="http://schemas.microsoft.com/office/drawing/2014/main" val="4013104426"/>
                    </a:ext>
                  </a:extLst>
                </a:gridCol>
                <a:gridCol w="1955471">
                  <a:extLst>
                    <a:ext uri="{9D8B030D-6E8A-4147-A177-3AD203B41FA5}">
                      <a16:colId xmlns:a16="http://schemas.microsoft.com/office/drawing/2014/main" val="2306410171"/>
                    </a:ext>
                  </a:extLst>
                </a:gridCol>
              </a:tblGrid>
              <a:tr h="436284">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Portfolio Stakeholder</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Organization Mission</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Event Strategy and Goals</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Funding of Events and Festivals</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Ownership of Events and Festivals</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COVID-19 Event Recovery &amp; Response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extLst>
                  <a:ext uri="{0D108BD9-81ED-4DB2-BD59-A6C34878D82A}">
                    <a16:rowId xmlns:a16="http://schemas.microsoft.com/office/drawing/2014/main" val="1875107534"/>
                  </a:ext>
                </a:extLst>
              </a:tr>
              <a:tr h="780732">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City of Des Moines</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To promote economic and community development</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Events used to enhance quality of life; oversees collection of taxes and street closer fees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Minimal funding of events and festivals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No ownership of events and festivals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Currently focused on COVID-19 response of city; safety and wellness of Des Moines citizens</a:t>
                      </a:r>
                      <a:endParaRPr lang="en-US" sz="1400" u="none" strike="noStrike" dirty="0">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 </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extLst>
                  <a:ext uri="{0D108BD9-81ED-4DB2-BD59-A6C34878D82A}">
                    <a16:rowId xmlns:a16="http://schemas.microsoft.com/office/drawing/2014/main" val="3389952597"/>
                  </a:ext>
                </a:extLst>
              </a:tr>
              <a:tr h="780732">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Catch Des Moines</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To market the Des Moines region as a visitor destination to increase economic growth and enhance the visitor experience.</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Events enhance economic success and the quality of life</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Funding is obtained from local accommodation tax</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No ownership of events and festivals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Marketing and communication of programs, events, reopening resources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extLst>
                  <a:ext uri="{0D108BD9-81ED-4DB2-BD59-A6C34878D82A}">
                    <a16:rowId xmlns:a16="http://schemas.microsoft.com/office/drawing/2014/main" val="202407489"/>
                  </a:ext>
                </a:extLst>
              </a:tr>
              <a:tr h="1002769">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Bravo Greater Des Moines</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To elevate and enrich a vibrant Greater Des Moines through arts, culture, and heritage</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Event strengthen the arts, culture, and heritage in central Iowa</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Funded by hotel/motel tax revenues contributed local government partners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Provides financial support and leadership support for arts, culture, and heritage of Des Moines </a:t>
                      </a:r>
                      <a:endParaRPr lang="en-US" sz="1400" u="none" strike="noStrike" dirty="0">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 </a:t>
                      </a:r>
                      <a:endParaRPr lang="en-US" sz="1400" u="none" strike="noStrike" dirty="0">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Hosts fundraising and awards events</a:t>
                      </a:r>
                      <a:r>
                        <a:rPr lang="en-US" sz="1050" u="none" strike="noStrike" dirty="0">
                          <a:effectLst/>
                          <a:highlight>
                            <a:srgbClr val="FFFF00"/>
                          </a:highlight>
                          <a:latin typeface="Arial" panose="020B0604020202020204" pitchFamily="34" charset="0"/>
                          <a:cs typeface="Arial" panose="020B0604020202020204" pitchFamily="34" charset="0"/>
                        </a:rPr>
                        <a:t> </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Funding has decreased from hotel/motel tax</a:t>
                      </a:r>
                      <a:endParaRPr lang="en-US" sz="1400" u="none" strike="noStrike" dirty="0">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 </a:t>
                      </a:r>
                      <a:endParaRPr lang="en-US" sz="1400" u="none" strike="noStrike" dirty="0">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 </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extLst>
                  <a:ext uri="{0D108BD9-81ED-4DB2-BD59-A6C34878D82A}">
                    <a16:rowId xmlns:a16="http://schemas.microsoft.com/office/drawing/2014/main" val="2861725233"/>
                  </a:ext>
                </a:extLst>
              </a:tr>
              <a:tr h="1002769">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Greater Des Moines Partnership</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To drive economic growth through one voice, one mission and one region</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Events can help in promoting businesses, career, and future of Des Moines area</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Funds events through global collaboration with affiliate chambers of commerce, regional business members and investors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Numerous events including DSM Book Festival, Downtown Des Moines Farmers’ Market, World Food &amp; Music Festival, Holiday Promenade, and others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Created Rapid Response Hub with resources pertaining to small businesses, employment, government and public policy</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extLst>
                  <a:ext uri="{0D108BD9-81ED-4DB2-BD59-A6C34878D82A}">
                    <a16:rowId xmlns:a16="http://schemas.microsoft.com/office/drawing/2014/main" val="2114822926"/>
                  </a:ext>
                </a:extLst>
              </a:tr>
              <a:tr h="447677">
                <a:tc>
                  <a:txBody>
                    <a:bodyPr/>
                    <a:lstStyle/>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Independent Events</a:t>
                      </a:r>
                      <a:endParaRPr lang="en-US" sz="1400" u="none" strike="noStrike" dirty="0">
                        <a:solidFill>
                          <a:schemeClr val="tx1"/>
                        </a:solidFill>
                        <a:effectLst/>
                        <a:latin typeface="Arial" panose="020B0604020202020204" pitchFamily="34" charset="0"/>
                        <a:cs typeface="Arial" panose="020B0604020202020204" pitchFamily="34" charset="0"/>
                      </a:endParaRPr>
                    </a:p>
                    <a:p>
                      <a:pPr marL="0" marR="0" algn="ctr" fontAlgn="t">
                        <a:lnSpc>
                          <a:spcPct val="107000"/>
                        </a:lnSpc>
                        <a:spcBef>
                          <a:spcPts val="0"/>
                        </a:spcBef>
                        <a:spcAft>
                          <a:spcPts val="0"/>
                        </a:spcAft>
                        <a:tabLst>
                          <a:tab pos="2971800" algn="ctr"/>
                        </a:tabLst>
                      </a:pPr>
                      <a:r>
                        <a:rPr lang="en-US" sz="1050" u="none" strike="noStrike" dirty="0">
                          <a:solidFill>
                            <a:schemeClr val="tx1"/>
                          </a:solidFill>
                          <a:effectLst/>
                          <a:latin typeface="Arial" panose="020B0604020202020204" pitchFamily="34" charset="0"/>
                          <a:cs typeface="Arial" panose="020B0604020202020204" pitchFamily="34" charset="0"/>
                        </a:rPr>
                        <a:t> </a:t>
                      </a:r>
                      <a:endParaRPr lang="en-US" sz="1400" b="0" i="0" u="none" strike="noStrike" dirty="0">
                        <a:solidFill>
                          <a:schemeClr val="tx1"/>
                        </a:solidFill>
                        <a:effectLst/>
                        <a:latin typeface="Arial" panose="020B0604020202020204" pitchFamily="34" charset="0"/>
                        <a:cs typeface="Arial" panose="020B0604020202020204" pitchFamily="34" charset="0"/>
                      </a:endParaRPr>
                    </a:p>
                  </a:txBody>
                  <a:tcPr marL="38903" marR="38903" marT="3602" marB="0" anchor="ctr">
                    <a:solidFill>
                      <a:schemeClr val="accent4">
                        <a:lumMod val="60000"/>
                        <a:lumOff val="4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To support independent events and festivals. </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Entrepreneurial in nature; for-profit viewpoint</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May receive funds from hotel tax</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Variety of independent events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tc>
                  <a:txBody>
                    <a:bodyPr/>
                    <a:lstStyle/>
                    <a:p>
                      <a:pPr marL="0" marR="0" algn="ctr" fontAlgn="t">
                        <a:lnSpc>
                          <a:spcPct val="107000"/>
                        </a:lnSpc>
                        <a:spcBef>
                          <a:spcPts val="0"/>
                        </a:spcBef>
                        <a:spcAft>
                          <a:spcPts val="0"/>
                        </a:spcAft>
                        <a:tabLst>
                          <a:tab pos="2971800" algn="ctr"/>
                        </a:tabLst>
                      </a:pPr>
                      <a:r>
                        <a:rPr lang="en-US" sz="1050" u="none" strike="noStrike" dirty="0">
                          <a:effectLst/>
                          <a:latin typeface="Arial" panose="020B0604020202020204" pitchFamily="34" charset="0"/>
                          <a:cs typeface="Arial" panose="020B0604020202020204" pitchFamily="34" charset="0"/>
                        </a:rPr>
                        <a:t>Recovery and response strategies</a:t>
                      </a:r>
                      <a:endParaRPr lang="en-US" sz="1400" b="0" i="0" u="none" strike="noStrike" dirty="0">
                        <a:effectLst/>
                        <a:latin typeface="Arial" panose="020B0604020202020204" pitchFamily="34" charset="0"/>
                        <a:cs typeface="Arial" panose="020B0604020202020204" pitchFamily="34" charset="0"/>
                      </a:endParaRPr>
                    </a:p>
                  </a:txBody>
                  <a:tcPr marL="38903" marR="38903" marT="3602" marB="0" anchor="ctr">
                    <a:solidFill>
                      <a:schemeClr val="accent4">
                        <a:lumMod val="20000"/>
                        <a:lumOff val="80000"/>
                      </a:schemeClr>
                    </a:solidFill>
                  </a:tcPr>
                </a:tc>
                <a:extLst>
                  <a:ext uri="{0D108BD9-81ED-4DB2-BD59-A6C34878D82A}">
                    <a16:rowId xmlns:a16="http://schemas.microsoft.com/office/drawing/2014/main" val="4235387221"/>
                  </a:ext>
                </a:extLst>
              </a:tr>
            </a:tbl>
          </a:graphicData>
        </a:graphic>
      </p:graphicFrame>
    </p:spTree>
    <p:extLst>
      <p:ext uri="{BB962C8B-B14F-4D97-AF65-F5344CB8AC3E}">
        <p14:creationId xmlns:p14="http://schemas.microsoft.com/office/powerpoint/2010/main" val="3574834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540D-A81B-48F7-BD0E-A34C65EA4142}"/>
              </a:ext>
            </a:extLst>
          </p:cNvPr>
          <p:cNvSpPr>
            <a:spLocks noGrp="1"/>
          </p:cNvSpPr>
          <p:nvPr>
            <p:ph type="title"/>
          </p:nvPr>
        </p:nvSpPr>
        <p:spPr>
          <a:xfrm>
            <a:off x="452022" y="204187"/>
            <a:ext cx="11390790" cy="603682"/>
          </a:xfrm>
        </p:spPr>
        <p:txBody>
          <a:bodyPr>
            <a:normAutofit fontScale="90000"/>
          </a:bodyPr>
          <a:lstStyle/>
          <a:p>
            <a:pPr algn="ctr"/>
            <a:r>
              <a:rPr lang="en-US" sz="4000" dirty="0">
                <a:latin typeface="Arial" panose="020B0604020202020204" pitchFamily="34" charset="0"/>
                <a:ea typeface="STFangsong" panose="02010600040101010101" pitchFamily="2" charset="-122"/>
                <a:cs typeface="Arial" panose="020B0604020202020204" pitchFamily="34" charset="0"/>
              </a:rPr>
              <a:t>Tactics to Overcome Challenges</a:t>
            </a:r>
          </a:p>
        </p:txBody>
      </p:sp>
      <p:sp>
        <p:nvSpPr>
          <p:cNvPr id="3" name="Content Placeholder 2">
            <a:extLst>
              <a:ext uri="{FF2B5EF4-FFF2-40B4-BE49-F238E27FC236}">
                <a16:creationId xmlns:a16="http://schemas.microsoft.com/office/drawing/2014/main" id="{A9E0C289-FEC3-49FE-826D-935B40B4B73D}"/>
              </a:ext>
            </a:extLst>
          </p:cNvPr>
          <p:cNvSpPr>
            <a:spLocks noGrp="1"/>
          </p:cNvSpPr>
          <p:nvPr>
            <p:ph idx="1"/>
          </p:nvPr>
        </p:nvSpPr>
        <p:spPr>
          <a:xfrm>
            <a:off x="2790825" y="5023774"/>
            <a:ext cx="9002695" cy="1016541"/>
          </a:xfrm>
          <a:solidFill>
            <a:schemeClr val="accent4">
              <a:lumMod val="40000"/>
              <a:lumOff val="60000"/>
            </a:schemeClr>
          </a:solidFill>
        </p:spPr>
        <p:txBody>
          <a:bodyPr>
            <a:normAutofit/>
          </a:bodyPr>
          <a:lstStyle/>
          <a:p>
            <a:pPr marL="0" indent="0">
              <a:lnSpc>
                <a:spcPct val="150000"/>
              </a:lnSpc>
              <a:spcBef>
                <a:spcPts val="600"/>
              </a:spcBef>
              <a:buNone/>
            </a:pPr>
            <a:r>
              <a:rPr lang="en-US" sz="1200" dirty="0">
                <a:effectLst/>
                <a:latin typeface="Arial" panose="020B0604020202020204" pitchFamily="34" charset="0"/>
                <a:ea typeface="Calibri" panose="020F0502020204030204" pitchFamily="34" charset="0"/>
                <a:cs typeface="Arial" panose="020B0604020202020204" pitchFamily="34" charset="0"/>
              </a:rPr>
              <a:t>The festival and event industry professionals in Des Moines have the brand, the audience, the expertise and know-how, and the social inclusion elements to assist the city in meeting its objectives in COVID-19 testing and recovery. Many festival and event spaces are used to facilitate public health initiatives. </a:t>
            </a:r>
            <a:endParaRPr lang="en-US" sz="12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F96B0F1-C6DC-446A-AF90-8A5C6A2064BC}"/>
              </a:ext>
            </a:extLst>
          </p:cNvPr>
          <p:cNvSpPr txBox="1"/>
          <p:nvPr/>
        </p:nvSpPr>
        <p:spPr>
          <a:xfrm>
            <a:off x="373047" y="1191487"/>
            <a:ext cx="2335566" cy="861774"/>
          </a:xfrm>
          <a:prstGeom prst="rect">
            <a:avLst/>
          </a:prstGeom>
          <a:solidFill>
            <a:schemeClr val="accent4">
              <a:lumMod val="20000"/>
              <a:lumOff val="80000"/>
            </a:schemeClr>
          </a:solidFill>
        </p:spPr>
        <p:txBody>
          <a:bodyPr wrap="square" rtlCol="0">
            <a:spAutoFit/>
          </a:bodyPr>
          <a:lstStyle/>
          <a:p>
            <a:pPr marL="0" indent="0" algn="ctr">
              <a:buNone/>
            </a:pPr>
            <a:r>
              <a:rPr lang="en-US" sz="1600" b="1" dirty="0">
                <a:latin typeface="Arial" panose="020B0604020202020204" pitchFamily="34" charset="0"/>
                <a:cs typeface="Arial" panose="020B0604020202020204" pitchFamily="34" charset="0"/>
              </a:rPr>
              <a:t>Create Umbrella Organization to Foster Collaboration</a:t>
            </a:r>
          </a:p>
        </p:txBody>
      </p:sp>
      <p:sp>
        <p:nvSpPr>
          <p:cNvPr id="7" name="TextBox 6">
            <a:extLst>
              <a:ext uri="{FF2B5EF4-FFF2-40B4-BE49-F238E27FC236}">
                <a16:creationId xmlns:a16="http://schemas.microsoft.com/office/drawing/2014/main" id="{DF086BB6-34A1-4B67-94F7-06D5162F54F7}"/>
              </a:ext>
            </a:extLst>
          </p:cNvPr>
          <p:cNvSpPr txBox="1"/>
          <p:nvPr/>
        </p:nvSpPr>
        <p:spPr>
          <a:xfrm>
            <a:off x="373047" y="2472515"/>
            <a:ext cx="2335566" cy="830997"/>
          </a:xfrm>
          <a:prstGeom prst="rect">
            <a:avLst/>
          </a:prstGeom>
          <a:solidFill>
            <a:schemeClr val="accent4">
              <a:lumMod val="20000"/>
              <a:lumOff val="80000"/>
            </a:schemeClr>
          </a:solidFill>
        </p:spPr>
        <p:txBody>
          <a:bodyPr wrap="square" rtlCol="0">
            <a:spAutoFit/>
          </a:bodyPr>
          <a:lstStyle/>
          <a:p>
            <a:pPr marL="0" indent="0" algn="ctr">
              <a:buNone/>
            </a:pPr>
            <a:r>
              <a:rPr lang="en-US" sz="1600" b="1" dirty="0">
                <a:latin typeface="Arial" panose="020B0604020202020204" pitchFamily="34" charset="0"/>
                <a:cs typeface="Arial" panose="020B0604020202020204" pitchFamily="34" charset="0"/>
              </a:rPr>
              <a:t>City of Des Moines’ Role in Post- </a:t>
            </a:r>
          </a:p>
          <a:p>
            <a:pPr marL="0" indent="0" algn="ctr">
              <a:buNone/>
            </a:pPr>
            <a:r>
              <a:rPr lang="en-US" sz="1600" b="1" dirty="0">
                <a:latin typeface="Arial" panose="020B0604020202020204" pitchFamily="34" charset="0"/>
                <a:cs typeface="Arial" panose="020B0604020202020204" pitchFamily="34" charset="0"/>
              </a:rPr>
              <a:t>COVID-19</a:t>
            </a:r>
          </a:p>
        </p:txBody>
      </p:sp>
      <p:sp>
        <p:nvSpPr>
          <p:cNvPr id="8" name="TextBox 7">
            <a:extLst>
              <a:ext uri="{FF2B5EF4-FFF2-40B4-BE49-F238E27FC236}">
                <a16:creationId xmlns:a16="http://schemas.microsoft.com/office/drawing/2014/main" id="{7914D7D2-B7CD-4C8F-89FD-F61BE1C692A1}"/>
              </a:ext>
            </a:extLst>
          </p:cNvPr>
          <p:cNvSpPr txBox="1"/>
          <p:nvPr/>
        </p:nvSpPr>
        <p:spPr>
          <a:xfrm>
            <a:off x="409481" y="3871887"/>
            <a:ext cx="2335566" cy="584775"/>
          </a:xfrm>
          <a:prstGeom prst="rect">
            <a:avLst/>
          </a:prstGeom>
          <a:solidFill>
            <a:schemeClr val="accent4">
              <a:lumMod val="20000"/>
              <a:lumOff val="80000"/>
            </a:schemeClr>
          </a:solidFill>
        </p:spPr>
        <p:txBody>
          <a:bodyPr wrap="square" rtlCol="0">
            <a:spAutoFit/>
          </a:bodyPr>
          <a:lstStyle/>
          <a:p>
            <a:pPr marL="0" indent="0" algn="ctr">
              <a:buNone/>
            </a:pPr>
            <a:r>
              <a:rPr lang="en-US" sz="1600" b="1" dirty="0">
                <a:latin typeface="Arial" panose="020B0604020202020204" pitchFamily="34" charset="0"/>
                <a:cs typeface="Arial" panose="020B0604020202020204" pitchFamily="34" charset="0"/>
              </a:rPr>
              <a:t>Partner with Local Education Programs</a:t>
            </a:r>
          </a:p>
        </p:txBody>
      </p:sp>
      <p:sp>
        <p:nvSpPr>
          <p:cNvPr id="10" name="TextBox 9">
            <a:extLst>
              <a:ext uri="{FF2B5EF4-FFF2-40B4-BE49-F238E27FC236}">
                <a16:creationId xmlns:a16="http://schemas.microsoft.com/office/drawing/2014/main" id="{E9B67E9A-1143-4A13-B63D-08B68B26FAA6}"/>
              </a:ext>
            </a:extLst>
          </p:cNvPr>
          <p:cNvSpPr txBox="1"/>
          <p:nvPr/>
        </p:nvSpPr>
        <p:spPr>
          <a:xfrm>
            <a:off x="452022" y="5214471"/>
            <a:ext cx="2299132" cy="584775"/>
          </a:xfrm>
          <a:prstGeom prst="rect">
            <a:avLst/>
          </a:prstGeom>
          <a:solidFill>
            <a:schemeClr val="accent4">
              <a:lumMod val="20000"/>
              <a:lumOff val="80000"/>
            </a:schemeClr>
          </a:solidFill>
        </p:spPr>
        <p:txBody>
          <a:bodyPr wrap="square">
            <a:spAutoFit/>
          </a:bodyPr>
          <a:lstStyle/>
          <a:p>
            <a:pPr marL="0" indent="0" algn="ctr">
              <a:buNone/>
            </a:pPr>
            <a:r>
              <a:rPr lang="en-US" sz="1600" b="1" dirty="0">
                <a:latin typeface="Arial" panose="020B0604020202020204" pitchFamily="34" charset="0"/>
                <a:cs typeface="Arial" panose="020B0604020202020204" pitchFamily="34" charset="0"/>
              </a:rPr>
              <a:t>Use Event Managers in City Planning</a:t>
            </a:r>
          </a:p>
        </p:txBody>
      </p:sp>
      <p:sp>
        <p:nvSpPr>
          <p:cNvPr id="12" name="TextBox 11">
            <a:extLst>
              <a:ext uri="{FF2B5EF4-FFF2-40B4-BE49-F238E27FC236}">
                <a16:creationId xmlns:a16="http://schemas.microsoft.com/office/drawing/2014/main" id="{2202BD18-A6FD-45B9-A11E-ADE0ED28BD67}"/>
              </a:ext>
            </a:extLst>
          </p:cNvPr>
          <p:cNvSpPr txBox="1"/>
          <p:nvPr/>
        </p:nvSpPr>
        <p:spPr>
          <a:xfrm>
            <a:off x="2790825" y="3638717"/>
            <a:ext cx="9028218" cy="1076641"/>
          </a:xfrm>
          <a:prstGeom prst="rect">
            <a:avLst/>
          </a:prstGeom>
          <a:solidFill>
            <a:schemeClr val="accent4">
              <a:lumMod val="40000"/>
              <a:lumOff val="60000"/>
            </a:schemeClr>
          </a:solidFill>
        </p:spPr>
        <p:txBody>
          <a:bodyPr wrap="square">
            <a:spAutoFit/>
          </a:bodyPr>
          <a:lstStyle/>
          <a:p>
            <a:pPr>
              <a:lnSpc>
                <a:spcPct val="150000"/>
              </a:lnSpc>
            </a:pPr>
            <a:r>
              <a:rPr lang="en-US" sz="1100" dirty="0">
                <a:latin typeface="Arial" panose="020B0604020202020204" pitchFamily="34" charset="0"/>
                <a:cs typeface="Arial" panose="020B0604020202020204" pitchFamily="34" charset="0"/>
              </a:rPr>
              <a:t>Collaborations with educational institutions should provide educational opportunities for students, including internships, jobs, and other educational experiences for students as well as content experts for industry panels and advisory boards, building the bridge between academia and industry. Faculty at these institutions should embrace to provide educational content in “retooling” industry practitioners who may have been recently furloughed or those interested in getting into the event management field.</a:t>
            </a:r>
          </a:p>
        </p:txBody>
      </p:sp>
      <p:sp>
        <p:nvSpPr>
          <p:cNvPr id="14" name="TextBox 13">
            <a:extLst>
              <a:ext uri="{FF2B5EF4-FFF2-40B4-BE49-F238E27FC236}">
                <a16:creationId xmlns:a16="http://schemas.microsoft.com/office/drawing/2014/main" id="{FDD96918-E731-4EF1-B261-D2FEB66D7972}"/>
              </a:ext>
            </a:extLst>
          </p:cNvPr>
          <p:cNvSpPr txBox="1"/>
          <p:nvPr/>
        </p:nvSpPr>
        <p:spPr>
          <a:xfrm>
            <a:off x="2767059" y="2448381"/>
            <a:ext cx="9075753" cy="889154"/>
          </a:xfrm>
          <a:prstGeom prst="rect">
            <a:avLst/>
          </a:prstGeom>
          <a:solidFill>
            <a:schemeClr val="accent4">
              <a:lumMod val="40000"/>
              <a:lumOff val="60000"/>
            </a:schemeClr>
          </a:solidFill>
        </p:spPr>
        <p:txBody>
          <a:bodyPr wrap="square">
            <a:spAutoFit/>
          </a:bodyPr>
          <a:lstStyle/>
          <a:p>
            <a:pPr>
              <a:lnSpc>
                <a:spcPct val="150000"/>
              </a:lnSpc>
            </a:pPr>
            <a:r>
              <a:rPr lang="en-US" sz="1200" dirty="0">
                <a:latin typeface="Arial" panose="020B0604020202020204" pitchFamily="34" charset="0"/>
                <a:cs typeface="Arial" panose="020B0604020202020204" pitchFamily="34" charset="0"/>
              </a:rPr>
              <a:t>The city of Des Moines may also create a toolkit on best practices for operating events and festivals. The city should also continue to be an advocate of bringing festivals and events to its downtown area.  For example, in previous years, the Des Moines Arts Festival used to be held at Des Moines Arts Center (approximately four miles from downtown Des Moines). </a:t>
            </a:r>
          </a:p>
        </p:txBody>
      </p:sp>
      <p:sp>
        <p:nvSpPr>
          <p:cNvPr id="16" name="TextBox 15">
            <a:extLst>
              <a:ext uri="{FF2B5EF4-FFF2-40B4-BE49-F238E27FC236}">
                <a16:creationId xmlns:a16="http://schemas.microsoft.com/office/drawing/2014/main" id="{3F1CCF34-D67F-41F0-9AF8-64B0EC3D3917}"/>
              </a:ext>
            </a:extLst>
          </p:cNvPr>
          <p:cNvSpPr txBox="1"/>
          <p:nvPr/>
        </p:nvSpPr>
        <p:spPr>
          <a:xfrm>
            <a:off x="2754298" y="1191487"/>
            <a:ext cx="9075752" cy="889154"/>
          </a:xfrm>
          <a:prstGeom prst="rect">
            <a:avLst/>
          </a:prstGeom>
          <a:solidFill>
            <a:schemeClr val="accent4">
              <a:lumMod val="40000"/>
              <a:lumOff val="60000"/>
            </a:schemeClr>
          </a:solidFill>
        </p:spPr>
        <p:txBody>
          <a:bodyPr wrap="square">
            <a:spAutoFit/>
          </a:bodyPr>
          <a:lstStyle/>
          <a:p>
            <a:pPr>
              <a:lnSpc>
                <a:spcPct val="150000"/>
              </a:lnSpc>
            </a:pPr>
            <a:r>
              <a:rPr lang="en-US" sz="1200" dirty="0">
                <a:latin typeface="Arial" panose="020B0604020202020204" pitchFamily="34" charset="0"/>
                <a:cs typeface="Arial" panose="020B0604020202020204" pitchFamily="34" charset="0"/>
              </a:rPr>
              <a:t>A larger organization in Des Moines, made up of industry leaders, government officials, event and festival suppliers, and educational programs could be utilized to share best practices, build partnerships, and advocate for the industry. Formal education, networking events, and informal training could also cultivate relationships in the industry. </a:t>
            </a:r>
          </a:p>
        </p:txBody>
      </p:sp>
    </p:spTree>
    <p:extLst>
      <p:ext uri="{BB962C8B-B14F-4D97-AF65-F5344CB8AC3E}">
        <p14:creationId xmlns:p14="http://schemas.microsoft.com/office/powerpoint/2010/main" val="3180826978"/>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373545"/>
      </a:dk2>
      <a:lt2>
        <a:srgbClr val="CEDBE6"/>
      </a:lt2>
      <a:accent1>
        <a:srgbClr val="7FC1DB"/>
      </a:accent1>
      <a:accent2>
        <a:srgbClr val="58B6C0"/>
      </a:accent2>
      <a:accent3>
        <a:srgbClr val="75BDA7"/>
      </a:accent3>
      <a:accent4>
        <a:srgbClr val="7A8C8E"/>
      </a:accent4>
      <a:accent5>
        <a:srgbClr val="84ACB6"/>
      </a:accent5>
      <a:accent6>
        <a:srgbClr val="84ACB6"/>
      </a:accent6>
      <a:hlink>
        <a:srgbClr val="6B9F25"/>
      </a:hlink>
      <a:folHlink>
        <a:srgbClr val="9F671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1211</Words>
  <Application>Microsoft Office PowerPoint</Application>
  <PresentationFormat>Widescreen</PresentationFormat>
  <Paragraphs>91</Paragraphs>
  <Slides>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Abadi Extra Light</vt:lpstr>
      <vt:lpstr>Arial</vt:lpstr>
      <vt:lpstr>Calibri</vt:lpstr>
      <vt:lpstr>Calibri Light</vt:lpstr>
      <vt:lpstr>Times New Roman</vt:lpstr>
      <vt:lpstr>Office Theme</vt:lpstr>
      <vt:lpstr>Response and Recovery through  Event Portfolio Management:  A Case Study from Des Moines, Iowa</vt:lpstr>
      <vt:lpstr>Introduction</vt:lpstr>
      <vt:lpstr>Key Festivals and Events in Des Moines</vt:lpstr>
      <vt:lpstr>The Impact of COVID-19</vt:lpstr>
      <vt:lpstr>How Des Moines Events Have Adapted</vt:lpstr>
      <vt:lpstr>Portfolio Management in Des Moines</vt:lpstr>
      <vt:lpstr>Tactics to Overcome 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and Recovery through Event Portfolio Management A Case Study from Des Moines, Iowa</dc:title>
  <dc:creator>Smita Singh</dc:creator>
  <cp:lastModifiedBy>Sally North</cp:lastModifiedBy>
  <cp:revision>29</cp:revision>
  <dcterms:created xsi:type="dcterms:W3CDTF">2021-01-18T18:10:35Z</dcterms:created>
  <dcterms:modified xsi:type="dcterms:W3CDTF">2021-03-23T17:04:36Z</dcterms:modified>
</cp:coreProperties>
</file>